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56" r:id="rId2"/>
    <p:sldId id="257" r:id="rId3"/>
    <p:sldId id="274" r:id="rId4"/>
    <p:sldId id="270" r:id="rId5"/>
    <p:sldId id="279" r:id="rId6"/>
    <p:sldId id="276" r:id="rId7"/>
    <p:sldId id="262" r:id="rId8"/>
    <p:sldId id="280" r:id="rId9"/>
    <p:sldId id="281" r:id="rId10"/>
    <p:sldId id="263" r:id="rId11"/>
    <p:sldId id="277" r:id="rId12"/>
    <p:sldId id="278" r:id="rId13"/>
    <p:sldId id="275" r:id="rId14"/>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FFFFF"/>
    <a:srgbClr val="D0CEC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6374" autoAdjust="0"/>
  </p:normalViewPr>
  <p:slideViewPr>
    <p:cSldViewPr snapToGrid="0">
      <p:cViewPr>
        <p:scale>
          <a:sx n="150" d="100"/>
          <a:sy n="150" d="100"/>
        </p:scale>
        <p:origin x="396" y="-2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E25E99B-AA65-4639-A878-4D2964E5FE0D}"/>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1AD9AAF6-2FEE-41FF-9AC1-551D0B9B29C2}"/>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233E4E4-8B62-4356-A202-E54336A2C808}" type="datetimeFigureOut">
              <a:rPr lang="de-CH" smtClean="0"/>
              <a:t>28.06.2021</a:t>
            </a:fld>
            <a:endParaRPr lang="de-CH"/>
          </a:p>
        </p:txBody>
      </p:sp>
      <p:sp>
        <p:nvSpPr>
          <p:cNvPr id="4" name="Fußzeilenplatzhalter 3">
            <a:extLst>
              <a:ext uri="{FF2B5EF4-FFF2-40B4-BE49-F238E27FC236}">
                <a16:creationId xmlns:a16="http://schemas.microsoft.com/office/drawing/2014/main" id="{8EE258E8-40A2-4381-B93F-33436CDC14E5}"/>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5A3095D8-7559-477E-8797-F985987A1C94}"/>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8F261B1-FCA4-4A7D-A3FD-17D05513D3D0}" type="slidenum">
              <a:rPr lang="de-CH" smtClean="0"/>
              <a:t>‹Nr.›</a:t>
            </a:fld>
            <a:endParaRPr lang="de-CH"/>
          </a:p>
        </p:txBody>
      </p:sp>
    </p:spTree>
    <p:extLst>
      <p:ext uri="{BB962C8B-B14F-4D97-AF65-F5344CB8AC3E}">
        <p14:creationId xmlns:p14="http://schemas.microsoft.com/office/powerpoint/2010/main" val="35576072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71077F2-B8AE-4D44-9AB2-A014164F0B23}" type="datetimeFigureOut">
              <a:rPr lang="de-CH" smtClean="0"/>
              <a:t>28.06.2021</a:t>
            </a:fld>
            <a:endParaRPr lang="de-CH"/>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F8F3001-8820-440F-AE2B-9E23CEB8CE24}" type="slidenum">
              <a:rPr lang="de-CH" smtClean="0"/>
              <a:t>‹Nr.›</a:t>
            </a:fld>
            <a:endParaRPr lang="de-CH"/>
          </a:p>
        </p:txBody>
      </p:sp>
    </p:spTree>
    <p:extLst>
      <p:ext uri="{BB962C8B-B14F-4D97-AF65-F5344CB8AC3E}">
        <p14:creationId xmlns:p14="http://schemas.microsoft.com/office/powerpoint/2010/main" val="15487892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Sehr geehrtes Experten Team, lieber Heinz. Ich begrüsse sie zu meiner Präsentation zu meiner IPA mit dem Titel «KMU Netzwerk mit virtuellen Servern und Arbeitsstationen»</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1</a:t>
            </a:fld>
            <a:endParaRPr lang="de-CH"/>
          </a:p>
        </p:txBody>
      </p:sp>
      <p:sp>
        <p:nvSpPr>
          <p:cNvPr id="5" name="Fußzeilenplatzhalter 4">
            <a:extLst>
              <a:ext uri="{FF2B5EF4-FFF2-40B4-BE49-F238E27FC236}">
                <a16:creationId xmlns:a16="http://schemas.microsoft.com/office/drawing/2014/main" id="{B660388A-C2B8-4E0B-8562-811147B67F44}"/>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95534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10</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49130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11</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45692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12</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97420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13</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14718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Zu Beginn möchte ich kurz den Ablauf der Präsentation aufzeigen. Als erstes werde ich Ihnen kurz die Thematik bzw. die Aufgabenstellung der Arbeit erklären und komme danach gleich auf die Planungsphase zu sprechen. Am Ende noch kurz ein paar Dinge zur Umsetzung des Projektes und dann geht es schon weiter zur Demonstration.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2</a:t>
            </a:fld>
            <a:endParaRPr lang="de-CH"/>
          </a:p>
        </p:txBody>
      </p:sp>
      <p:sp>
        <p:nvSpPr>
          <p:cNvPr id="5" name="Fußzeilenplatzhalter 4">
            <a:extLst>
              <a:ext uri="{FF2B5EF4-FFF2-40B4-BE49-F238E27FC236}">
                <a16:creationId xmlns:a16="http://schemas.microsoft.com/office/drawing/2014/main" id="{9D69CDB6-F01F-45C2-B71E-837B668801CD}"/>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00367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3</a:t>
            </a:fld>
            <a:endParaRPr lang="de-CH" dirty="0"/>
          </a:p>
        </p:txBody>
      </p:sp>
    </p:spTree>
    <p:extLst>
      <p:ext uri="{BB962C8B-B14F-4D97-AF65-F5344CB8AC3E}">
        <p14:creationId xmlns:p14="http://schemas.microsoft.com/office/powerpoint/2010/main" val="50604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dirty="0">
                <a:solidFill>
                  <a:srgbClr val="FF4382"/>
                </a:solidFill>
                <a:latin typeface="Roboto Medium" panose="02000000000000000000" pitchFamily="2" charset="0"/>
                <a:ea typeface="Roboto Medium" panose="02000000000000000000" pitchFamily="2" charset="0"/>
              </a:rPr>
              <a:t>SLOW</a:t>
            </a:r>
          </a:p>
          <a:p>
            <a:r>
              <a:rPr lang="de-CH" sz="1200" dirty="0">
                <a:solidFill>
                  <a:srgbClr val="FF4382"/>
                </a:solidFill>
                <a:latin typeface="Roboto Medium" panose="02000000000000000000" pitchFamily="2" charset="0"/>
                <a:ea typeface="Roboto Medium" panose="02000000000000000000" pitchFamily="2" charset="0"/>
              </a:rPr>
              <a:t>REPETITIVE</a:t>
            </a:r>
          </a:p>
          <a:p>
            <a:r>
              <a:rPr lang="de-CH" sz="1200" dirty="0">
                <a:solidFill>
                  <a:srgbClr val="FF4382"/>
                </a:solidFill>
                <a:latin typeface="Roboto Medium" panose="02000000000000000000" pitchFamily="2" charset="0"/>
                <a:ea typeface="Roboto Medium" panose="02000000000000000000" pitchFamily="2" charset="0"/>
              </a:rPr>
              <a:t>PRONE TO ERRORS</a:t>
            </a:r>
          </a:p>
          <a:p>
            <a:r>
              <a:rPr lang="de-CH" sz="1200" dirty="0">
                <a:solidFill>
                  <a:srgbClr val="FF4382"/>
                </a:solidFill>
                <a:latin typeface="Roboto Medium" panose="02000000000000000000" pitchFamily="2" charset="0"/>
                <a:ea typeface="Roboto Medium" panose="02000000000000000000" pitchFamily="2" charset="0"/>
              </a:rPr>
              <a:t>DIFFICULT TO INTEGRATE</a:t>
            </a:r>
          </a:p>
        </p:txBody>
      </p:sp>
      <p:sp>
        <p:nvSpPr>
          <p:cNvPr id="4" name="Foliennummernplatzhalter 3"/>
          <p:cNvSpPr>
            <a:spLocks noGrp="1"/>
          </p:cNvSpPr>
          <p:nvPr>
            <p:ph type="sldNum" sz="quarter" idx="10"/>
          </p:nvPr>
        </p:nvSpPr>
        <p:spPr/>
        <p:txBody>
          <a:bodyPr/>
          <a:lstStyle/>
          <a:p>
            <a:fld id="{CF8F3001-8820-440F-AE2B-9E23CEB8CE24}" type="slidenum">
              <a:rPr lang="de-CH" smtClean="0"/>
              <a:t>4</a:t>
            </a:fld>
            <a:endParaRPr lang="de-CH"/>
          </a:p>
        </p:txBody>
      </p:sp>
    </p:spTree>
    <p:extLst>
      <p:ext uri="{BB962C8B-B14F-4D97-AF65-F5344CB8AC3E}">
        <p14:creationId xmlns:p14="http://schemas.microsoft.com/office/powerpoint/2010/main" val="365580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dirty="0">
                <a:solidFill>
                  <a:srgbClr val="FF4382"/>
                </a:solidFill>
                <a:latin typeface="Roboto Medium" panose="02000000000000000000" pitchFamily="2" charset="0"/>
                <a:ea typeface="Roboto Medium" panose="02000000000000000000" pitchFamily="2" charset="0"/>
              </a:rPr>
              <a:t>SLOW</a:t>
            </a:r>
          </a:p>
          <a:p>
            <a:r>
              <a:rPr lang="de-CH" sz="1200" dirty="0">
                <a:solidFill>
                  <a:srgbClr val="FF4382"/>
                </a:solidFill>
                <a:latin typeface="Roboto Medium" panose="02000000000000000000" pitchFamily="2" charset="0"/>
                <a:ea typeface="Roboto Medium" panose="02000000000000000000" pitchFamily="2" charset="0"/>
              </a:rPr>
              <a:t>REPETITIVE</a:t>
            </a:r>
          </a:p>
          <a:p>
            <a:r>
              <a:rPr lang="de-CH" sz="1200" dirty="0">
                <a:solidFill>
                  <a:srgbClr val="FF4382"/>
                </a:solidFill>
                <a:latin typeface="Roboto Medium" panose="02000000000000000000" pitchFamily="2" charset="0"/>
                <a:ea typeface="Roboto Medium" panose="02000000000000000000" pitchFamily="2" charset="0"/>
              </a:rPr>
              <a:t>PRONE TO ERRORS</a:t>
            </a:r>
          </a:p>
          <a:p>
            <a:r>
              <a:rPr lang="de-CH" sz="1200" dirty="0">
                <a:solidFill>
                  <a:srgbClr val="FF4382"/>
                </a:solidFill>
                <a:latin typeface="Roboto Medium" panose="02000000000000000000" pitchFamily="2" charset="0"/>
                <a:ea typeface="Roboto Medium" panose="02000000000000000000" pitchFamily="2" charset="0"/>
              </a:rPr>
              <a:t>DIFFICULT TO INTEGRATE</a:t>
            </a:r>
          </a:p>
        </p:txBody>
      </p:sp>
      <p:sp>
        <p:nvSpPr>
          <p:cNvPr id="4" name="Foliennummernplatzhalter 3"/>
          <p:cNvSpPr>
            <a:spLocks noGrp="1"/>
          </p:cNvSpPr>
          <p:nvPr>
            <p:ph type="sldNum" sz="quarter" idx="10"/>
          </p:nvPr>
        </p:nvSpPr>
        <p:spPr/>
        <p:txBody>
          <a:bodyPr/>
          <a:lstStyle/>
          <a:p>
            <a:fld id="{CF8F3001-8820-440F-AE2B-9E23CEB8CE24}" type="slidenum">
              <a:rPr lang="de-CH" smtClean="0"/>
              <a:t>5</a:t>
            </a:fld>
            <a:endParaRPr lang="de-CH"/>
          </a:p>
        </p:txBody>
      </p:sp>
    </p:spTree>
    <p:extLst>
      <p:ext uri="{BB962C8B-B14F-4D97-AF65-F5344CB8AC3E}">
        <p14:creationId xmlns:p14="http://schemas.microsoft.com/office/powerpoint/2010/main" val="191533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dirty="0">
                <a:solidFill>
                  <a:srgbClr val="FF4382"/>
                </a:solidFill>
                <a:latin typeface="Roboto Medium" panose="02000000000000000000" pitchFamily="2" charset="0"/>
                <a:ea typeface="Roboto Medium" panose="02000000000000000000" pitchFamily="2" charset="0"/>
              </a:rPr>
              <a:t>SLOW</a:t>
            </a:r>
          </a:p>
          <a:p>
            <a:r>
              <a:rPr lang="de-CH" sz="1200" dirty="0">
                <a:solidFill>
                  <a:srgbClr val="FF4382"/>
                </a:solidFill>
                <a:latin typeface="Roboto Medium" panose="02000000000000000000" pitchFamily="2" charset="0"/>
                <a:ea typeface="Roboto Medium" panose="02000000000000000000" pitchFamily="2" charset="0"/>
              </a:rPr>
              <a:t>REPETITIVE</a:t>
            </a:r>
          </a:p>
          <a:p>
            <a:r>
              <a:rPr lang="de-CH" sz="1200" dirty="0">
                <a:solidFill>
                  <a:srgbClr val="FF4382"/>
                </a:solidFill>
                <a:latin typeface="Roboto Medium" panose="02000000000000000000" pitchFamily="2" charset="0"/>
                <a:ea typeface="Roboto Medium" panose="02000000000000000000" pitchFamily="2" charset="0"/>
              </a:rPr>
              <a:t>PRONE TO ERRORS</a:t>
            </a:r>
          </a:p>
          <a:p>
            <a:r>
              <a:rPr lang="de-CH" sz="1200" dirty="0">
                <a:solidFill>
                  <a:srgbClr val="FF4382"/>
                </a:solidFill>
                <a:latin typeface="Roboto Medium" panose="02000000000000000000" pitchFamily="2" charset="0"/>
                <a:ea typeface="Roboto Medium" panose="02000000000000000000" pitchFamily="2" charset="0"/>
              </a:rPr>
              <a:t>DIFFICULT TO INTEGRATE</a:t>
            </a:r>
          </a:p>
        </p:txBody>
      </p:sp>
      <p:sp>
        <p:nvSpPr>
          <p:cNvPr id="4" name="Foliennummernplatzhalter 3"/>
          <p:cNvSpPr>
            <a:spLocks noGrp="1"/>
          </p:cNvSpPr>
          <p:nvPr>
            <p:ph type="sldNum" sz="quarter" idx="10"/>
          </p:nvPr>
        </p:nvSpPr>
        <p:spPr/>
        <p:txBody>
          <a:bodyPr/>
          <a:lstStyle/>
          <a:p>
            <a:fld id="{CF8F3001-8820-440F-AE2B-9E23CEB8CE24}" type="slidenum">
              <a:rPr lang="de-CH" smtClean="0"/>
              <a:t>6</a:t>
            </a:fld>
            <a:endParaRPr lang="de-CH"/>
          </a:p>
        </p:txBody>
      </p:sp>
    </p:spTree>
    <p:extLst>
      <p:ext uri="{BB962C8B-B14F-4D97-AF65-F5344CB8AC3E}">
        <p14:creationId xmlns:p14="http://schemas.microsoft.com/office/powerpoint/2010/main" val="1205017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 Beginn musste der physische Aufbau des Netzwerkes ermöglicht werden. Um Zeit zu sparen wurde deshalb als erstes der Server installiert. Also ein Firmware Update durchgeführt und dann nach der Serverkonfiguration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installiert. Der nächste Schritt war es die beiden virtuellen Server zu installieren. Während die virtuellen Server Updates durchführten, wurden die beiden Clients assembliert und ebenfalls aufgesetzt. Nach diesem Schritt wurde die Grundkonfiguration der Server durchgeführt. Dies wurde mit der Installation der Rollen DNS, DHCP und Active Directory abgeschlossen. Sobald die Active Directory nach Konzept vorkonfiguriert wurde, konnten alle Clients und auch der File-Server in der Domäne aufgenommen werden. Sobald dies geschah wurden die User und Gruppen erstellt, Berechtigungen konfiguriert und Gruppenrichtlinien erstellt. Als nächstes wurde die Zusatzsoftware Avast Business Pro Plus (ein Antivirenprogramm) installiert und konfiguriert. Auf allen Geräten ist jetzt also ein Antivirenprogramm das regelmässig Scans nach der Planung im Sicherheitskonzept ausführt. </a:t>
            </a:r>
          </a:p>
          <a:p>
            <a:r>
              <a:rPr lang="de-CH" sz="1200" kern="1200" dirty="0">
                <a:solidFill>
                  <a:schemeClr val="tx1"/>
                </a:solidFill>
                <a:effectLst/>
                <a:latin typeface="+mn-lt"/>
                <a:ea typeface="+mn-ea"/>
                <a:cs typeface="+mn-cs"/>
              </a:rPr>
              <a:t>Der letzte Schritt der Serverinstallation war es die Backupsoftware Acronis zu installieren und ebenfalls nach Konzept zu konfigurieren.  </a:t>
            </a:r>
          </a:p>
          <a:p>
            <a:r>
              <a:rPr lang="de-CH" sz="1200" kern="1200" dirty="0">
                <a:solidFill>
                  <a:schemeClr val="tx1"/>
                </a:solidFill>
                <a:effectLst/>
                <a:latin typeface="+mn-lt"/>
                <a:ea typeface="+mn-ea"/>
                <a:cs typeface="+mn-cs"/>
              </a:rPr>
              <a:t>Der hier aufgezeigte Netzwerkplan zeigt nun also das Endprodukt welches für die Installation beim Kunden vorbereitet wurde. Die Kommunikation zwischen Server und Clients läuft über einen Switch welcher </a:t>
            </a:r>
            <a:r>
              <a:rPr lang="de-CH" sz="1200" kern="1200" dirty="0" err="1">
                <a:solidFill>
                  <a:schemeClr val="tx1"/>
                </a:solidFill>
                <a:effectLst/>
                <a:latin typeface="+mn-lt"/>
                <a:ea typeface="+mn-ea"/>
                <a:cs typeface="+mn-cs"/>
              </a:rPr>
              <a:t>unmanaged</a:t>
            </a:r>
            <a:r>
              <a:rPr lang="de-CH" sz="1200" kern="1200" dirty="0">
                <a:solidFill>
                  <a:schemeClr val="tx1"/>
                </a:solidFill>
                <a:effectLst/>
                <a:latin typeface="+mn-lt"/>
                <a:ea typeface="+mn-ea"/>
                <a:cs typeface="+mn-cs"/>
              </a:rPr>
              <a:t> bleibt.  Der Server, ein HP </a:t>
            </a:r>
            <a:r>
              <a:rPr lang="de-CH" sz="1200" kern="1200" dirty="0" err="1">
                <a:solidFill>
                  <a:schemeClr val="tx1"/>
                </a:solidFill>
                <a:effectLst/>
                <a:latin typeface="+mn-lt"/>
                <a:ea typeface="+mn-ea"/>
                <a:cs typeface="+mn-cs"/>
              </a:rPr>
              <a:t>ProLiant</a:t>
            </a:r>
            <a:r>
              <a:rPr lang="de-CH" sz="1200" kern="1200" dirty="0">
                <a:solidFill>
                  <a:schemeClr val="tx1"/>
                </a:solidFill>
                <a:effectLst/>
                <a:latin typeface="+mn-lt"/>
                <a:ea typeface="+mn-ea"/>
                <a:cs typeface="+mn-cs"/>
              </a:rPr>
              <a:t> ML350 der achten Generation läuft nun mit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und darauf zwei virtuelle Server. Beide jeweils Windows Server 2016 Standard. Der erste virtuelle Server fungiert nun als Domänencontroller und stellt ebenfalls die Basisdienste DNS und DHCP zur Verfügung. Währenddessen wird der zweite Server als Datenablage genutzt. </a:t>
            </a:r>
          </a:p>
          <a:p>
            <a:r>
              <a:rPr lang="de-CH" sz="1200" kern="1200" dirty="0">
                <a:solidFill>
                  <a:schemeClr val="tx1"/>
                </a:solidFill>
                <a:effectLst/>
                <a:latin typeface="+mn-lt"/>
                <a:ea typeface="+mn-ea"/>
                <a:cs typeface="+mn-cs"/>
              </a:rPr>
              <a:t>Damit die Benutzer auf die Daten zugreifen können wurden zuerst zwei Clients assembliert. Hier als DT01 und DT02 zu sehen. Die Clients sind HLI-Office-PCs, das heisst sie wurden intern zusammengebaut und nach einer Standardcheckliste aufgesetzt. Hier griffen die Sicherheitsrichtlinien zum Thema ESD-Schutz zum Beispiel. Das Notebook das auf dem Plan zu sehen ist, ist das Gerät des Geschäftsführers. Darauf wurde zusätzlich noch ein VPN-Client eingerichtet welcher mittels eines VPN Gateways auf der Firewall die Möglichkeit bietet auch von extern auf die Datenablage zuzugreifen.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7</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50758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 Beginn musste der physische Aufbau des Netzwerkes ermöglicht werden. Um Zeit zu sparen wurde deshalb als erstes der Server installiert. Also ein Firmware Update durchgeführt und dann nach der Serverkonfiguration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installiert. Der nächste Schritt war es die beiden virtuellen Server zu installieren. Während die virtuellen Server Updates durchführten, wurden die beiden Clients assembliert und ebenfalls aufgesetzt. Nach diesem Schritt wurde die Grundkonfiguration der Server durchgeführt. Dies wurde mit der Installation der Rollen DNS, DHCP und Active Directory abgeschlossen. Sobald die Active Directory nach Konzept vorkonfiguriert wurde, konnten alle Clients und auch der File-Server in der Domäne aufgenommen werden. Sobald dies geschah wurden die User und Gruppen erstellt, Berechtigungen konfiguriert und Gruppenrichtlinien erstellt. Als nächstes wurde die Zusatzsoftware Avast Business Pro Plus (ein Antivirenprogramm) installiert und konfiguriert. Auf allen Geräten ist jetzt also ein Antivirenprogramm das regelmässig Scans nach der Planung im Sicherheitskonzept ausführt. </a:t>
            </a:r>
          </a:p>
          <a:p>
            <a:r>
              <a:rPr lang="de-CH" sz="1200" kern="1200" dirty="0">
                <a:solidFill>
                  <a:schemeClr val="tx1"/>
                </a:solidFill>
                <a:effectLst/>
                <a:latin typeface="+mn-lt"/>
                <a:ea typeface="+mn-ea"/>
                <a:cs typeface="+mn-cs"/>
              </a:rPr>
              <a:t>Der letzte Schritt der Serverinstallation war es die Backupsoftware Acronis zu installieren und ebenfalls nach Konzept zu konfigurieren.  </a:t>
            </a:r>
          </a:p>
          <a:p>
            <a:r>
              <a:rPr lang="de-CH" sz="1200" kern="1200" dirty="0">
                <a:solidFill>
                  <a:schemeClr val="tx1"/>
                </a:solidFill>
                <a:effectLst/>
                <a:latin typeface="+mn-lt"/>
                <a:ea typeface="+mn-ea"/>
                <a:cs typeface="+mn-cs"/>
              </a:rPr>
              <a:t>Der hier aufgezeigte Netzwerkplan zeigt nun also das Endprodukt welches für die Installation beim Kunden vorbereitet wurde. Die Kommunikation zwischen Server und Clients läuft über einen Switch welcher </a:t>
            </a:r>
            <a:r>
              <a:rPr lang="de-CH" sz="1200" kern="1200" dirty="0" err="1">
                <a:solidFill>
                  <a:schemeClr val="tx1"/>
                </a:solidFill>
                <a:effectLst/>
                <a:latin typeface="+mn-lt"/>
                <a:ea typeface="+mn-ea"/>
                <a:cs typeface="+mn-cs"/>
              </a:rPr>
              <a:t>unmanaged</a:t>
            </a:r>
            <a:r>
              <a:rPr lang="de-CH" sz="1200" kern="1200" dirty="0">
                <a:solidFill>
                  <a:schemeClr val="tx1"/>
                </a:solidFill>
                <a:effectLst/>
                <a:latin typeface="+mn-lt"/>
                <a:ea typeface="+mn-ea"/>
                <a:cs typeface="+mn-cs"/>
              </a:rPr>
              <a:t> bleibt.  Der Server, ein HP </a:t>
            </a:r>
            <a:r>
              <a:rPr lang="de-CH" sz="1200" kern="1200" dirty="0" err="1">
                <a:solidFill>
                  <a:schemeClr val="tx1"/>
                </a:solidFill>
                <a:effectLst/>
                <a:latin typeface="+mn-lt"/>
                <a:ea typeface="+mn-ea"/>
                <a:cs typeface="+mn-cs"/>
              </a:rPr>
              <a:t>ProLiant</a:t>
            </a:r>
            <a:r>
              <a:rPr lang="de-CH" sz="1200" kern="1200" dirty="0">
                <a:solidFill>
                  <a:schemeClr val="tx1"/>
                </a:solidFill>
                <a:effectLst/>
                <a:latin typeface="+mn-lt"/>
                <a:ea typeface="+mn-ea"/>
                <a:cs typeface="+mn-cs"/>
              </a:rPr>
              <a:t> ML350 der achten Generation läuft nun mit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und darauf zwei virtuelle Server. Beide jeweils Windows Server 2016 Standard. Der erste virtuelle Server fungiert nun als Domänencontroller und stellt ebenfalls die Basisdienste DNS und DHCP zur Verfügung. Währenddessen wird der zweite Server als Datenablage genutzt. </a:t>
            </a:r>
          </a:p>
          <a:p>
            <a:r>
              <a:rPr lang="de-CH" sz="1200" kern="1200" dirty="0">
                <a:solidFill>
                  <a:schemeClr val="tx1"/>
                </a:solidFill>
                <a:effectLst/>
                <a:latin typeface="+mn-lt"/>
                <a:ea typeface="+mn-ea"/>
                <a:cs typeface="+mn-cs"/>
              </a:rPr>
              <a:t>Damit die Benutzer auf die Daten zugreifen können wurden zuerst zwei Clients assembliert. Hier als DT01 und DT02 zu sehen. Die Clients sind HLI-Office-PCs, das heisst sie wurden intern zusammengebaut und nach einer Standardcheckliste aufgesetzt. Hier griffen die Sicherheitsrichtlinien zum Thema ESD-Schutz zum Beispiel. Das Notebook das auf dem Plan zu sehen ist, ist das Gerät des Geschäftsführers. Darauf wurde zusätzlich noch ein VPN-Client eingerichtet welcher mittels eines VPN Gateways auf der Firewall die Möglichkeit bietet auch von extern auf die Datenablage zuzugreifen.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8</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95664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 Beginn musste der physische Aufbau des Netzwerkes ermöglicht werden. Um Zeit zu sparen wurde deshalb als erstes der Server installiert. Also ein Firmware Update durchgeführt und dann nach der Serverkonfiguration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installiert. Der nächste Schritt war es die beiden virtuellen Server zu installieren. Während die virtuellen Server Updates durchführten, wurden die beiden Clients assembliert und ebenfalls aufgesetzt. Nach diesem Schritt wurde die Grundkonfiguration der Server durchgeführt. Dies wurde mit der Installation der Rollen DNS, DHCP und Active Directory abgeschlossen. Sobald die Active Directory nach Konzept vorkonfiguriert wurde, konnten alle Clients und auch der File-Server in der Domäne aufgenommen werden. Sobald dies geschah wurden die User und Gruppen erstellt, Berechtigungen konfiguriert und Gruppenrichtlinien erstellt. Als nächstes wurde die Zusatzsoftware Avast Business Pro Plus (ein Antivirenprogramm) installiert und konfiguriert. Auf allen Geräten ist jetzt also ein Antivirenprogramm das regelmässig Scans nach der Planung im Sicherheitskonzept ausführt. </a:t>
            </a:r>
          </a:p>
          <a:p>
            <a:r>
              <a:rPr lang="de-CH" sz="1200" kern="1200" dirty="0">
                <a:solidFill>
                  <a:schemeClr val="tx1"/>
                </a:solidFill>
                <a:effectLst/>
                <a:latin typeface="+mn-lt"/>
                <a:ea typeface="+mn-ea"/>
                <a:cs typeface="+mn-cs"/>
              </a:rPr>
              <a:t>Der letzte Schritt der Serverinstallation war es die Backupsoftware Acronis zu installieren und ebenfalls nach Konzept zu konfigurieren.  </a:t>
            </a:r>
          </a:p>
          <a:p>
            <a:r>
              <a:rPr lang="de-CH" sz="1200" kern="1200" dirty="0">
                <a:solidFill>
                  <a:schemeClr val="tx1"/>
                </a:solidFill>
                <a:effectLst/>
                <a:latin typeface="+mn-lt"/>
                <a:ea typeface="+mn-ea"/>
                <a:cs typeface="+mn-cs"/>
              </a:rPr>
              <a:t>Der hier aufgezeigte Netzwerkplan zeigt nun also das Endprodukt welches für die Installation beim Kunden vorbereitet wurde. Die Kommunikation zwischen Server und Clients läuft über einen Switch welcher </a:t>
            </a:r>
            <a:r>
              <a:rPr lang="de-CH" sz="1200" kern="1200" dirty="0" err="1">
                <a:solidFill>
                  <a:schemeClr val="tx1"/>
                </a:solidFill>
                <a:effectLst/>
                <a:latin typeface="+mn-lt"/>
                <a:ea typeface="+mn-ea"/>
                <a:cs typeface="+mn-cs"/>
              </a:rPr>
              <a:t>unmanaged</a:t>
            </a:r>
            <a:r>
              <a:rPr lang="de-CH" sz="1200" kern="1200" dirty="0">
                <a:solidFill>
                  <a:schemeClr val="tx1"/>
                </a:solidFill>
                <a:effectLst/>
                <a:latin typeface="+mn-lt"/>
                <a:ea typeface="+mn-ea"/>
                <a:cs typeface="+mn-cs"/>
              </a:rPr>
              <a:t> bleibt.  Der Server, ein HP </a:t>
            </a:r>
            <a:r>
              <a:rPr lang="de-CH" sz="1200" kern="1200" dirty="0" err="1">
                <a:solidFill>
                  <a:schemeClr val="tx1"/>
                </a:solidFill>
                <a:effectLst/>
                <a:latin typeface="+mn-lt"/>
                <a:ea typeface="+mn-ea"/>
                <a:cs typeface="+mn-cs"/>
              </a:rPr>
              <a:t>ProLiant</a:t>
            </a:r>
            <a:r>
              <a:rPr lang="de-CH" sz="1200" kern="1200" dirty="0">
                <a:solidFill>
                  <a:schemeClr val="tx1"/>
                </a:solidFill>
                <a:effectLst/>
                <a:latin typeface="+mn-lt"/>
                <a:ea typeface="+mn-ea"/>
                <a:cs typeface="+mn-cs"/>
              </a:rPr>
              <a:t> ML350 der achten Generation läuft nun mit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und darauf zwei virtuelle Server. Beide jeweils Windows Server 2016 Standard. Der erste virtuelle Server fungiert nun als Domänencontroller und stellt ebenfalls die Basisdienste DNS und DHCP zur Verfügung. Währenddessen wird der zweite Server als Datenablage genutzt. </a:t>
            </a:r>
          </a:p>
          <a:p>
            <a:r>
              <a:rPr lang="de-CH" sz="1200" kern="1200" dirty="0">
                <a:solidFill>
                  <a:schemeClr val="tx1"/>
                </a:solidFill>
                <a:effectLst/>
                <a:latin typeface="+mn-lt"/>
                <a:ea typeface="+mn-ea"/>
                <a:cs typeface="+mn-cs"/>
              </a:rPr>
              <a:t>Damit die Benutzer auf die Daten zugreifen können wurden zuerst zwei Clients assembliert. Hier als DT01 und DT02 zu sehen. Die Clients sind HLI-Office-PCs, das heisst sie wurden intern zusammengebaut und nach einer Standardcheckliste aufgesetzt. Hier griffen die Sicherheitsrichtlinien zum Thema ESD-Schutz zum Beispiel. Das Notebook das auf dem Plan zu sehen ist, ist das Gerät des Geschäftsführers. Darauf wurde zusätzlich noch ein VPN-Client eingerichtet welcher mittels eines VPN Gateways auf der Firewall die Möglichkeit bietet auch von extern auf die Datenablage zuzugreifen.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9</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241419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36141-DFDC-42C3-983F-FD79551348A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5948057-726E-48C0-80B7-4B06AA23C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7A2175CA-93AF-4388-9E11-3B5267964935}"/>
              </a:ext>
            </a:extLst>
          </p:cNvPr>
          <p:cNvSpPr>
            <a:spLocks noGrp="1"/>
          </p:cNvSpPr>
          <p:nvPr>
            <p:ph type="dt" sz="half" idx="10"/>
          </p:nvPr>
        </p:nvSpPr>
        <p:spPr/>
        <p:txBody>
          <a:bodyPr/>
          <a:lstStyle/>
          <a:p>
            <a:fld id="{2122A0B2-C68B-4CFC-AF3E-92977241CFF8}" type="datetime1">
              <a:rPr lang="en-GB" smtClean="0"/>
              <a:t>28/06/2021</a:t>
            </a:fld>
            <a:endParaRPr lang="de-CH"/>
          </a:p>
        </p:txBody>
      </p:sp>
      <p:sp>
        <p:nvSpPr>
          <p:cNvPr id="5" name="Fußzeilenplatzhalter 4">
            <a:extLst>
              <a:ext uri="{FF2B5EF4-FFF2-40B4-BE49-F238E27FC236}">
                <a16:creationId xmlns:a16="http://schemas.microsoft.com/office/drawing/2014/main" id="{C9163364-D924-4896-8CED-7D2B5CE63479}"/>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086B8A4D-3F92-4CF7-B182-1E93728B56F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272184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D5C32-D93E-48EF-824A-1DD0C913869A}"/>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4F9ED79F-8CB8-4288-82DC-A84648F5C4D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0133065-38D2-4757-875D-35B387060471}"/>
              </a:ext>
            </a:extLst>
          </p:cNvPr>
          <p:cNvSpPr>
            <a:spLocks noGrp="1"/>
          </p:cNvSpPr>
          <p:nvPr>
            <p:ph type="dt" sz="half" idx="10"/>
          </p:nvPr>
        </p:nvSpPr>
        <p:spPr/>
        <p:txBody>
          <a:bodyPr/>
          <a:lstStyle/>
          <a:p>
            <a:fld id="{95D010D2-9FCB-4F37-A210-3A311315C6D6}" type="datetime1">
              <a:rPr lang="en-GB" smtClean="0"/>
              <a:t>28/06/2021</a:t>
            </a:fld>
            <a:endParaRPr lang="de-CH"/>
          </a:p>
        </p:txBody>
      </p:sp>
      <p:sp>
        <p:nvSpPr>
          <p:cNvPr id="5" name="Fußzeilenplatzhalter 4">
            <a:extLst>
              <a:ext uri="{FF2B5EF4-FFF2-40B4-BE49-F238E27FC236}">
                <a16:creationId xmlns:a16="http://schemas.microsoft.com/office/drawing/2014/main" id="{4C76F6DE-4111-43F5-ACDC-5EBFA5935AE0}"/>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82741C13-B238-4AF9-87DF-20E2B61D6B1F}"/>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94548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CA70D5A-BC31-4AE4-B529-AF1E6A7A890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5A20E23-FF18-4848-8028-22B8E79AB8D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CFEB6DF-0B6D-4D13-85D0-2EC4FEB9F284}"/>
              </a:ext>
            </a:extLst>
          </p:cNvPr>
          <p:cNvSpPr>
            <a:spLocks noGrp="1"/>
          </p:cNvSpPr>
          <p:nvPr>
            <p:ph type="dt" sz="half" idx="10"/>
          </p:nvPr>
        </p:nvSpPr>
        <p:spPr/>
        <p:txBody>
          <a:bodyPr/>
          <a:lstStyle/>
          <a:p>
            <a:fld id="{DA1A7200-B217-44B0-B993-314DC6EBCCD6}" type="datetime1">
              <a:rPr lang="en-GB" smtClean="0"/>
              <a:t>28/06/2021</a:t>
            </a:fld>
            <a:endParaRPr lang="de-CH"/>
          </a:p>
        </p:txBody>
      </p:sp>
      <p:sp>
        <p:nvSpPr>
          <p:cNvPr id="5" name="Fußzeilenplatzhalter 4">
            <a:extLst>
              <a:ext uri="{FF2B5EF4-FFF2-40B4-BE49-F238E27FC236}">
                <a16:creationId xmlns:a16="http://schemas.microsoft.com/office/drawing/2014/main" id="{DF0241A8-146C-4093-8CD3-DAD5791FC0EE}"/>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5D2D95D9-2E65-4DFF-BECF-23B99D0CEE42}"/>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6951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7F228-7E81-4FD7-80AD-057E00A76AC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65336D6-5501-4779-846B-4FF34A63AD3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0FA1FCD-12D1-436C-97F0-E51F47AD1908}"/>
              </a:ext>
            </a:extLst>
          </p:cNvPr>
          <p:cNvSpPr>
            <a:spLocks noGrp="1"/>
          </p:cNvSpPr>
          <p:nvPr>
            <p:ph type="dt" sz="half" idx="10"/>
          </p:nvPr>
        </p:nvSpPr>
        <p:spPr/>
        <p:txBody>
          <a:bodyPr/>
          <a:lstStyle/>
          <a:p>
            <a:fld id="{D34BE53F-357E-42E6-AE8E-DFACCE00A26D}" type="datetime1">
              <a:rPr lang="en-GB" smtClean="0"/>
              <a:t>28/06/2021</a:t>
            </a:fld>
            <a:endParaRPr lang="de-CH"/>
          </a:p>
        </p:txBody>
      </p:sp>
      <p:sp>
        <p:nvSpPr>
          <p:cNvPr id="5" name="Fußzeilenplatzhalter 4">
            <a:extLst>
              <a:ext uri="{FF2B5EF4-FFF2-40B4-BE49-F238E27FC236}">
                <a16:creationId xmlns:a16="http://schemas.microsoft.com/office/drawing/2014/main" id="{B6B7F486-4114-4D62-880D-6D6CB9DC5267}"/>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63B7F1F1-900F-482B-AC05-9673F2328E1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80930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ACB346-AF07-4434-95CB-30CB963829B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791C616D-2697-4EA9-ACD1-992E27F85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CE658C-AF87-4A58-8623-3A2CB8C8F924}"/>
              </a:ext>
            </a:extLst>
          </p:cNvPr>
          <p:cNvSpPr>
            <a:spLocks noGrp="1"/>
          </p:cNvSpPr>
          <p:nvPr>
            <p:ph type="dt" sz="half" idx="10"/>
          </p:nvPr>
        </p:nvSpPr>
        <p:spPr/>
        <p:txBody>
          <a:bodyPr/>
          <a:lstStyle/>
          <a:p>
            <a:fld id="{60F14748-6DFA-4414-8FE2-328A61FE0787}" type="datetime1">
              <a:rPr lang="en-GB" smtClean="0"/>
              <a:t>28/06/2021</a:t>
            </a:fld>
            <a:endParaRPr lang="de-CH"/>
          </a:p>
        </p:txBody>
      </p:sp>
      <p:sp>
        <p:nvSpPr>
          <p:cNvPr id="5" name="Fußzeilenplatzhalter 4">
            <a:extLst>
              <a:ext uri="{FF2B5EF4-FFF2-40B4-BE49-F238E27FC236}">
                <a16:creationId xmlns:a16="http://schemas.microsoft.com/office/drawing/2014/main" id="{386439D7-E9A7-4CF2-B4BD-1A9E2139B73B}"/>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265768DA-04D6-45F1-B141-456EE9363D5E}"/>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7076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CEAB-1965-4275-AC2D-DB040136AED5}"/>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2D982016-63C9-4579-B38D-EAB7C14C0DE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1C882AEF-3150-4605-B0EB-4ACB7FAE2B2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EF0C14E-2D10-4425-A013-0A2F9EBC8024}"/>
              </a:ext>
            </a:extLst>
          </p:cNvPr>
          <p:cNvSpPr>
            <a:spLocks noGrp="1"/>
          </p:cNvSpPr>
          <p:nvPr>
            <p:ph type="dt" sz="half" idx="10"/>
          </p:nvPr>
        </p:nvSpPr>
        <p:spPr/>
        <p:txBody>
          <a:bodyPr/>
          <a:lstStyle/>
          <a:p>
            <a:fld id="{3A6C4DAA-5200-4E49-97EF-AFAA3787933C}" type="datetime1">
              <a:rPr lang="en-GB" smtClean="0"/>
              <a:t>28/06/2021</a:t>
            </a:fld>
            <a:endParaRPr lang="de-CH"/>
          </a:p>
        </p:txBody>
      </p:sp>
      <p:sp>
        <p:nvSpPr>
          <p:cNvPr id="6" name="Fußzeilenplatzhalter 5">
            <a:extLst>
              <a:ext uri="{FF2B5EF4-FFF2-40B4-BE49-F238E27FC236}">
                <a16:creationId xmlns:a16="http://schemas.microsoft.com/office/drawing/2014/main" id="{29CF1BCB-3C49-414F-BC84-C50A55255E75}"/>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1B59752D-406E-4752-8F57-860A2E4C4CC2}"/>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74865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38761-8D11-4DCC-B99F-AC12E48C4776}"/>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A9D0965D-CC7F-4E20-AEA9-A125DAD545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643A73F-24BC-411F-9A33-9A84E8EBEF5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83AE9D03-1A08-4181-AE5C-3D92BA2E8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0420425-D449-4524-8300-1FF03C8DF78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E0EC8E72-AC7E-41F8-A288-996EDC31ABA3}"/>
              </a:ext>
            </a:extLst>
          </p:cNvPr>
          <p:cNvSpPr>
            <a:spLocks noGrp="1"/>
          </p:cNvSpPr>
          <p:nvPr>
            <p:ph type="dt" sz="half" idx="10"/>
          </p:nvPr>
        </p:nvSpPr>
        <p:spPr/>
        <p:txBody>
          <a:bodyPr/>
          <a:lstStyle/>
          <a:p>
            <a:fld id="{97412C70-6D58-48C3-AB5B-51B9A5F7A762}" type="datetime1">
              <a:rPr lang="en-GB" smtClean="0"/>
              <a:t>28/06/2021</a:t>
            </a:fld>
            <a:endParaRPr lang="de-CH"/>
          </a:p>
        </p:txBody>
      </p:sp>
      <p:sp>
        <p:nvSpPr>
          <p:cNvPr id="8" name="Fußzeilenplatzhalter 7">
            <a:extLst>
              <a:ext uri="{FF2B5EF4-FFF2-40B4-BE49-F238E27FC236}">
                <a16:creationId xmlns:a16="http://schemas.microsoft.com/office/drawing/2014/main" id="{E181E52D-E78C-4D3F-866E-BEBDDCFAC3C7}"/>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EC43A7C0-FC2A-49E9-A852-C87DC4E90B6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96374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F87FF-F64F-458A-BF23-227BDCA825F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02ED9C-D586-45B7-A59C-CE962880E8C1}"/>
              </a:ext>
            </a:extLst>
          </p:cNvPr>
          <p:cNvSpPr>
            <a:spLocks noGrp="1"/>
          </p:cNvSpPr>
          <p:nvPr>
            <p:ph type="dt" sz="half" idx="10"/>
          </p:nvPr>
        </p:nvSpPr>
        <p:spPr/>
        <p:txBody>
          <a:bodyPr/>
          <a:lstStyle/>
          <a:p>
            <a:fld id="{38A65BCC-E555-4E25-90B7-781FDC447933}" type="datetime1">
              <a:rPr lang="en-GB" smtClean="0"/>
              <a:t>28/06/2021</a:t>
            </a:fld>
            <a:endParaRPr lang="de-CH"/>
          </a:p>
        </p:txBody>
      </p:sp>
      <p:sp>
        <p:nvSpPr>
          <p:cNvPr id="4" name="Fußzeilenplatzhalter 3">
            <a:extLst>
              <a:ext uri="{FF2B5EF4-FFF2-40B4-BE49-F238E27FC236}">
                <a16:creationId xmlns:a16="http://schemas.microsoft.com/office/drawing/2014/main" id="{A4C7B28D-CA55-4403-8901-ACA26B855B3B}"/>
              </a:ext>
            </a:extLst>
          </p:cNvPr>
          <p:cNvSpPr>
            <a:spLocks noGrp="1"/>
          </p:cNvSpPr>
          <p:nvPr>
            <p:ph type="ftr" sz="quarter" idx="11"/>
          </p:nvPr>
        </p:nvSpPr>
        <p:spPr/>
        <p:txBody>
          <a:bodyPr/>
          <a:lstStyle/>
          <a:p>
            <a:r>
              <a:rPr lang="de-CH"/>
              <a:t>Roman Studer, Alexandre Rau</a:t>
            </a:r>
          </a:p>
        </p:txBody>
      </p:sp>
      <p:sp>
        <p:nvSpPr>
          <p:cNvPr id="5" name="Foliennummernplatzhalter 4">
            <a:extLst>
              <a:ext uri="{FF2B5EF4-FFF2-40B4-BE49-F238E27FC236}">
                <a16:creationId xmlns:a16="http://schemas.microsoft.com/office/drawing/2014/main" id="{01A25B26-6D6F-4914-B2AE-D3FAE8121DA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08067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A1C665-250F-4347-9239-E53937A0146A}"/>
              </a:ext>
            </a:extLst>
          </p:cNvPr>
          <p:cNvSpPr>
            <a:spLocks noGrp="1"/>
          </p:cNvSpPr>
          <p:nvPr>
            <p:ph type="dt" sz="half" idx="10"/>
          </p:nvPr>
        </p:nvSpPr>
        <p:spPr/>
        <p:txBody>
          <a:bodyPr/>
          <a:lstStyle/>
          <a:p>
            <a:fld id="{9CDE39CB-DD2D-403A-9BCB-482E19A32A92}" type="datetime1">
              <a:rPr lang="en-GB" smtClean="0"/>
              <a:t>28/06/2021</a:t>
            </a:fld>
            <a:endParaRPr lang="de-CH"/>
          </a:p>
        </p:txBody>
      </p:sp>
      <p:sp>
        <p:nvSpPr>
          <p:cNvPr id="3" name="Fußzeilenplatzhalter 2">
            <a:extLst>
              <a:ext uri="{FF2B5EF4-FFF2-40B4-BE49-F238E27FC236}">
                <a16:creationId xmlns:a16="http://schemas.microsoft.com/office/drawing/2014/main" id="{D9E6645C-8DE1-444A-BD6D-9BA23F11F207}"/>
              </a:ext>
            </a:extLst>
          </p:cNvPr>
          <p:cNvSpPr>
            <a:spLocks noGrp="1"/>
          </p:cNvSpPr>
          <p:nvPr>
            <p:ph type="ftr" sz="quarter" idx="11"/>
          </p:nvPr>
        </p:nvSpPr>
        <p:spPr/>
        <p:txBody>
          <a:bodyPr/>
          <a:lstStyle/>
          <a:p>
            <a:r>
              <a:rPr lang="de-CH"/>
              <a:t>Roman Studer, Alexandre Rau</a:t>
            </a:r>
          </a:p>
        </p:txBody>
      </p:sp>
      <p:sp>
        <p:nvSpPr>
          <p:cNvPr id="4" name="Foliennummernplatzhalter 3">
            <a:extLst>
              <a:ext uri="{FF2B5EF4-FFF2-40B4-BE49-F238E27FC236}">
                <a16:creationId xmlns:a16="http://schemas.microsoft.com/office/drawing/2014/main" id="{99F8B494-9857-4A8B-906D-02F14F4ECAFC}"/>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43329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4C3AA-C1EE-496B-A898-27E7F327EA6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41236990-41E8-4C83-97BC-CFBD131D5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4211762A-D2B0-4EF9-B316-E9D42F4BA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95028C2-5488-4666-A6FA-893B0D1D298B}"/>
              </a:ext>
            </a:extLst>
          </p:cNvPr>
          <p:cNvSpPr>
            <a:spLocks noGrp="1"/>
          </p:cNvSpPr>
          <p:nvPr>
            <p:ph type="dt" sz="half" idx="10"/>
          </p:nvPr>
        </p:nvSpPr>
        <p:spPr/>
        <p:txBody>
          <a:bodyPr/>
          <a:lstStyle/>
          <a:p>
            <a:fld id="{30F67639-CCF9-41B9-B413-9F124362649E}" type="datetime1">
              <a:rPr lang="en-GB" smtClean="0"/>
              <a:t>28/06/2021</a:t>
            </a:fld>
            <a:endParaRPr lang="de-CH"/>
          </a:p>
        </p:txBody>
      </p:sp>
      <p:sp>
        <p:nvSpPr>
          <p:cNvPr id="6" name="Fußzeilenplatzhalter 5">
            <a:extLst>
              <a:ext uri="{FF2B5EF4-FFF2-40B4-BE49-F238E27FC236}">
                <a16:creationId xmlns:a16="http://schemas.microsoft.com/office/drawing/2014/main" id="{4A3544DA-F475-4A85-8EBE-8418E147AA83}"/>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3126730B-8F0E-43FF-92DD-9D7506ED0FA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105274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8AA0CB-93B7-423F-9EFE-C0292EF9379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E87EE07-0EAE-4070-9EF4-29D5CA2D3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EB567E83-176A-49A5-8243-5A14B5069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32D24F-5019-48BC-919E-0EEE96D9561E}"/>
              </a:ext>
            </a:extLst>
          </p:cNvPr>
          <p:cNvSpPr>
            <a:spLocks noGrp="1"/>
          </p:cNvSpPr>
          <p:nvPr>
            <p:ph type="dt" sz="half" idx="10"/>
          </p:nvPr>
        </p:nvSpPr>
        <p:spPr/>
        <p:txBody>
          <a:bodyPr/>
          <a:lstStyle/>
          <a:p>
            <a:fld id="{65C79ECD-86AF-436D-9778-5222C52DEF1C}" type="datetime1">
              <a:rPr lang="en-GB" smtClean="0"/>
              <a:t>28/06/2021</a:t>
            </a:fld>
            <a:endParaRPr lang="de-CH"/>
          </a:p>
        </p:txBody>
      </p:sp>
      <p:sp>
        <p:nvSpPr>
          <p:cNvPr id="6" name="Fußzeilenplatzhalter 5">
            <a:extLst>
              <a:ext uri="{FF2B5EF4-FFF2-40B4-BE49-F238E27FC236}">
                <a16:creationId xmlns:a16="http://schemas.microsoft.com/office/drawing/2014/main" id="{A21270F2-A60D-4570-BE63-639B10374640}"/>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AEB07ACB-E133-4399-B43E-7C45154F973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218249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900EBE5-3934-4C0C-A6EC-1087E292B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D29F9AC6-AF74-48E4-8B00-367CA563D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E31F0A9-CD71-42E3-90D5-199D7580E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0E6A5-2101-4529-A593-35971253E0E4}" type="datetime1">
              <a:rPr lang="en-GB" smtClean="0"/>
              <a:t>28/06/2021</a:t>
            </a:fld>
            <a:endParaRPr lang="de-CH"/>
          </a:p>
        </p:txBody>
      </p:sp>
      <p:sp>
        <p:nvSpPr>
          <p:cNvPr id="5" name="Fußzeilenplatzhalter 4">
            <a:extLst>
              <a:ext uri="{FF2B5EF4-FFF2-40B4-BE49-F238E27FC236}">
                <a16:creationId xmlns:a16="http://schemas.microsoft.com/office/drawing/2014/main" id="{FD80D09F-F52E-49A6-A2F2-30511B3F4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CH"/>
              <a:t>Roman Studer, Alexandre Rau</a:t>
            </a:r>
          </a:p>
        </p:txBody>
      </p:sp>
      <p:sp>
        <p:nvSpPr>
          <p:cNvPr id="6" name="Foliennummernplatzhalter 5">
            <a:extLst>
              <a:ext uri="{FF2B5EF4-FFF2-40B4-BE49-F238E27FC236}">
                <a16:creationId xmlns:a16="http://schemas.microsoft.com/office/drawing/2014/main" id="{C9D3030C-BA1E-4F3F-9CA5-EE6244026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792E3-E401-4E03-A367-A0CE4F17704C}" type="slidenum">
              <a:rPr lang="de-CH" smtClean="0"/>
              <a:t>‹Nr.›</a:t>
            </a:fld>
            <a:endParaRPr lang="de-CH"/>
          </a:p>
        </p:txBody>
      </p:sp>
    </p:spTree>
    <p:extLst>
      <p:ext uri="{BB962C8B-B14F-4D97-AF65-F5344CB8AC3E}">
        <p14:creationId xmlns:p14="http://schemas.microsoft.com/office/powerpoint/2010/main" val="492183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2">
            <a:extLst>
              <a:ext uri="{FF2B5EF4-FFF2-40B4-BE49-F238E27FC236}">
                <a16:creationId xmlns:a16="http://schemas.microsoft.com/office/drawing/2014/main" id="{08695C16-B752-430A-AB57-B217F0B6CDC2}"/>
              </a:ext>
            </a:extLst>
          </p:cNvPr>
          <p:cNvSpPr/>
          <p:nvPr/>
        </p:nvSpPr>
        <p:spPr>
          <a:xfrm>
            <a:off x="339033" y="2030185"/>
            <a:ext cx="6655253" cy="701731"/>
          </a:xfrm>
          <a:prstGeom prst="rect">
            <a:avLst/>
          </a:prstGeom>
        </p:spPr>
        <p:txBody>
          <a:bodyPr wrap="square">
            <a:spAutoFit/>
          </a:bodyPr>
          <a:lstStyle/>
          <a:p>
            <a:pPr defTabSz="914192" fontAlgn="base">
              <a:lnSpc>
                <a:spcPct val="90000"/>
              </a:lnSpc>
              <a:spcBef>
                <a:spcPct val="0"/>
              </a:spcBef>
              <a:spcAft>
                <a:spcPts val="588"/>
              </a:spcAft>
              <a:tabLst>
                <a:tab pos="1232294" algn="l"/>
              </a:tabLst>
              <a:defRPr/>
            </a:pPr>
            <a:r>
              <a:rPr lang="en-US" sz="4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rPr>
              <a:t>cml1 Medical Challenge</a:t>
            </a:r>
          </a:p>
        </p:txBody>
      </p:sp>
      <p:sp>
        <p:nvSpPr>
          <p:cNvPr id="7" name="Rectangle 47">
            <a:extLst>
              <a:ext uri="{FF2B5EF4-FFF2-40B4-BE49-F238E27FC236}">
                <a16:creationId xmlns:a16="http://schemas.microsoft.com/office/drawing/2014/main" id="{FC65C6C5-7AA5-4CB6-ACA9-73ACEE645A2B}"/>
              </a:ext>
            </a:extLst>
          </p:cNvPr>
          <p:cNvSpPr/>
          <p:nvPr/>
        </p:nvSpPr>
        <p:spPr>
          <a:xfrm>
            <a:off x="339033" y="2583816"/>
            <a:ext cx="6655252" cy="3154710"/>
          </a:xfrm>
          <a:prstGeom prst="rect">
            <a:avLst/>
          </a:prstGeom>
        </p:spPr>
        <p:txBody>
          <a:bodyPr wrap="square">
            <a:spAutoFit/>
          </a:bodyPr>
          <a:lstStyle/>
          <a:p>
            <a:pPr defTabSz="914049">
              <a:spcBef>
                <a:spcPts val="1765"/>
              </a:spcBef>
              <a:defRPr/>
            </a:pP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Final </a:t>
            </a:r>
            <a:r>
              <a:rPr lang="en-AU"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Presentation</a:t>
            </a: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 </a:t>
            </a:r>
          </a:p>
          <a:p>
            <a:pPr defTabSz="914049">
              <a:spcBef>
                <a:spcPts val="1765"/>
              </a:spcBef>
              <a:defRPr/>
            </a:pPr>
            <a:endParaRPr lang="en-US" sz="2000" dirty="0">
              <a:solidFill>
                <a:schemeClr val="bg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p:txBody>
      </p:sp>
      <p:pic>
        <p:nvPicPr>
          <p:cNvPr id="5" name="Grafik 4" descr="Ein Bild, das Person, Zahnbürste, schließen, starrend enthält.&#10;&#10;Automatisch generierte Beschreibung">
            <a:extLst>
              <a:ext uri="{FF2B5EF4-FFF2-40B4-BE49-F238E27FC236}">
                <a16:creationId xmlns:a16="http://schemas.microsoft.com/office/drawing/2014/main" id="{1BDB456D-BCBD-4954-8648-6B20EAECB0F5}"/>
              </a:ext>
            </a:extLst>
          </p:cNvPr>
          <p:cNvPicPr>
            <a:picLocks noChangeAspect="1"/>
          </p:cNvPicPr>
          <p:nvPr/>
        </p:nvPicPr>
        <p:blipFill rotWithShape="1">
          <a:blip r:embed="rId3">
            <a:extLst>
              <a:ext uri="{28A0092B-C50C-407E-A947-70E740481C1C}">
                <a14:useLocalDpi xmlns:a14="http://schemas.microsoft.com/office/drawing/2010/main" val="0"/>
              </a:ext>
            </a:extLst>
          </a:blip>
          <a:srcRect l="26189" t="14593" r="41443" b="9552"/>
          <a:stretch/>
        </p:blipFill>
        <p:spPr>
          <a:xfrm>
            <a:off x="7802473" y="-1"/>
            <a:ext cx="4389528" cy="6858001"/>
          </a:xfrm>
          <a:prstGeom prst="rect">
            <a:avLst/>
          </a:prstGeom>
        </p:spPr>
      </p:pic>
    </p:spTree>
    <p:extLst>
      <p:ext uri="{BB962C8B-B14F-4D97-AF65-F5344CB8AC3E}">
        <p14:creationId xmlns:p14="http://schemas.microsoft.com/office/powerpoint/2010/main" val="411663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28/06/2021</a:t>
            </a:fld>
            <a:endParaRPr lang="de-CH"/>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10</a:t>
            </a:fld>
            <a:endParaRPr lang="de-CH"/>
          </a:p>
        </p:txBody>
      </p:sp>
      <p:graphicFrame>
        <p:nvGraphicFramePr>
          <p:cNvPr id="45" name="Tabelle 44">
            <a:extLst>
              <a:ext uri="{FF2B5EF4-FFF2-40B4-BE49-F238E27FC236}">
                <a16:creationId xmlns:a16="http://schemas.microsoft.com/office/drawing/2014/main" id="{EDA89CA9-826D-4999-9BEC-69B3BA02A7B8}"/>
              </a:ext>
            </a:extLst>
          </p:cNvPr>
          <p:cNvGraphicFramePr>
            <a:graphicFrameLocks noGrp="1"/>
          </p:cNvGraphicFramePr>
          <p:nvPr>
            <p:extLst>
              <p:ext uri="{D42A27DB-BD31-4B8C-83A1-F6EECF244321}">
                <p14:modId xmlns:p14="http://schemas.microsoft.com/office/powerpoint/2010/main" val="2440655430"/>
              </p:ext>
            </p:extLst>
          </p:nvPr>
        </p:nvGraphicFramePr>
        <p:xfrm>
          <a:off x="616334" y="1847641"/>
          <a:ext cx="4011593" cy="630680"/>
        </p:xfrm>
        <a:graphic>
          <a:graphicData uri="http://schemas.openxmlformats.org/drawingml/2006/table">
            <a:tbl>
              <a:tblPr firstRow="1" firstCol="1" bandRow="1">
                <a:tableStyleId>{5940675A-B579-460E-94D1-54222C63F5DA}</a:tableStyleId>
              </a:tblPr>
              <a:tblGrid>
                <a:gridCol w="689802">
                  <a:extLst>
                    <a:ext uri="{9D8B030D-6E8A-4147-A177-3AD203B41FA5}">
                      <a16:colId xmlns:a16="http://schemas.microsoft.com/office/drawing/2014/main" val="105763888"/>
                    </a:ext>
                  </a:extLst>
                </a:gridCol>
                <a:gridCol w="878156">
                  <a:extLst>
                    <a:ext uri="{9D8B030D-6E8A-4147-A177-3AD203B41FA5}">
                      <a16:colId xmlns:a16="http://schemas.microsoft.com/office/drawing/2014/main" val="1480661355"/>
                    </a:ext>
                  </a:extLst>
                </a:gridCol>
                <a:gridCol w="761673">
                  <a:extLst>
                    <a:ext uri="{9D8B030D-6E8A-4147-A177-3AD203B41FA5}">
                      <a16:colId xmlns:a16="http://schemas.microsoft.com/office/drawing/2014/main" val="1088450530"/>
                    </a:ext>
                  </a:extLst>
                </a:gridCol>
                <a:gridCol w="644366">
                  <a:extLst>
                    <a:ext uri="{9D8B030D-6E8A-4147-A177-3AD203B41FA5}">
                      <a16:colId xmlns:a16="http://schemas.microsoft.com/office/drawing/2014/main" val="2543969966"/>
                    </a:ext>
                  </a:extLst>
                </a:gridCol>
                <a:gridCol w="492362">
                  <a:extLst>
                    <a:ext uri="{9D8B030D-6E8A-4147-A177-3AD203B41FA5}">
                      <a16:colId xmlns:a16="http://schemas.microsoft.com/office/drawing/2014/main" val="3481544286"/>
                    </a:ext>
                  </a:extLst>
                </a:gridCol>
                <a:gridCol w="545234">
                  <a:extLst>
                    <a:ext uri="{9D8B030D-6E8A-4147-A177-3AD203B41FA5}">
                      <a16:colId xmlns:a16="http://schemas.microsoft.com/office/drawing/2014/main" val="2661558639"/>
                    </a:ext>
                  </a:extLst>
                </a:gridCol>
              </a:tblGrid>
              <a:tr h="141959">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r>
                        <a:rPr lang="en-GB" sz="1000" b="1" baseline="30000" dirty="0">
                          <a:effectLst/>
                        </a:rPr>
                        <a:t>a.</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6122024"/>
                  </a:ext>
                </a:extLst>
              </a:tr>
              <a:tr h="121998">
                <a:tc>
                  <a:txBody>
                    <a:bodyPr/>
                    <a:lstStyle/>
                    <a:p>
                      <a:pPr algn="ctr"/>
                      <a:r>
                        <a:rPr lang="en-GB" sz="1000" dirty="0">
                          <a:effectLst/>
                        </a:rPr>
                        <a:t>Complete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OneHot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0.49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7198873"/>
                  </a:ext>
                </a:extLst>
              </a:tr>
              <a:tr h="111927">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No OneHot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AdaBoost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0.63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1879492"/>
                  </a:ext>
                </a:extLst>
              </a:tr>
              <a:tr h="173480">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±0.006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3005800"/>
                  </a:ext>
                </a:extLst>
              </a:tr>
            </a:tbl>
          </a:graphicData>
        </a:graphic>
      </p:graphicFrame>
      <p:graphicFrame>
        <p:nvGraphicFramePr>
          <p:cNvPr id="46" name="Tabelle 45">
            <a:extLst>
              <a:ext uri="{FF2B5EF4-FFF2-40B4-BE49-F238E27FC236}">
                <a16:creationId xmlns:a16="http://schemas.microsoft.com/office/drawing/2014/main" id="{CEBE4D83-1FBB-44E5-96FD-1F8DD8E4E4BD}"/>
              </a:ext>
            </a:extLst>
          </p:cNvPr>
          <p:cNvGraphicFramePr>
            <a:graphicFrameLocks noGrp="1"/>
          </p:cNvGraphicFramePr>
          <p:nvPr>
            <p:extLst>
              <p:ext uri="{D42A27DB-BD31-4B8C-83A1-F6EECF244321}">
                <p14:modId xmlns:p14="http://schemas.microsoft.com/office/powerpoint/2010/main" val="2948527468"/>
              </p:ext>
            </p:extLst>
          </p:nvPr>
        </p:nvGraphicFramePr>
        <p:xfrm>
          <a:off x="616334" y="2707034"/>
          <a:ext cx="4011594" cy="627756"/>
        </p:xfrm>
        <a:graphic>
          <a:graphicData uri="http://schemas.openxmlformats.org/drawingml/2006/table">
            <a:tbl>
              <a:tblPr firstRow="1" firstCol="1" bandRow="1">
                <a:tableStyleId>{5940675A-B579-460E-94D1-54222C63F5DA}</a:tableStyleId>
              </a:tblPr>
              <a:tblGrid>
                <a:gridCol w="703846">
                  <a:extLst>
                    <a:ext uri="{9D8B030D-6E8A-4147-A177-3AD203B41FA5}">
                      <a16:colId xmlns:a16="http://schemas.microsoft.com/office/drawing/2014/main" val="2917197812"/>
                    </a:ext>
                  </a:extLst>
                </a:gridCol>
                <a:gridCol w="911200">
                  <a:extLst>
                    <a:ext uri="{9D8B030D-6E8A-4147-A177-3AD203B41FA5}">
                      <a16:colId xmlns:a16="http://schemas.microsoft.com/office/drawing/2014/main" val="519412805"/>
                    </a:ext>
                  </a:extLst>
                </a:gridCol>
                <a:gridCol w="751761">
                  <a:extLst>
                    <a:ext uri="{9D8B030D-6E8A-4147-A177-3AD203B41FA5}">
                      <a16:colId xmlns:a16="http://schemas.microsoft.com/office/drawing/2014/main" val="2664119423"/>
                    </a:ext>
                  </a:extLst>
                </a:gridCol>
                <a:gridCol w="624540">
                  <a:extLst>
                    <a:ext uri="{9D8B030D-6E8A-4147-A177-3AD203B41FA5}">
                      <a16:colId xmlns:a16="http://schemas.microsoft.com/office/drawing/2014/main" val="1065812554"/>
                    </a:ext>
                  </a:extLst>
                </a:gridCol>
                <a:gridCol w="485753">
                  <a:extLst>
                    <a:ext uri="{9D8B030D-6E8A-4147-A177-3AD203B41FA5}">
                      <a16:colId xmlns:a16="http://schemas.microsoft.com/office/drawing/2014/main" val="3054329390"/>
                    </a:ext>
                  </a:extLst>
                </a:gridCol>
                <a:gridCol w="534494">
                  <a:extLst>
                    <a:ext uri="{9D8B030D-6E8A-4147-A177-3AD203B41FA5}">
                      <a16:colId xmlns:a16="http://schemas.microsoft.com/office/drawing/2014/main" val="1635838784"/>
                    </a:ext>
                  </a:extLst>
                </a:gridCol>
              </a:tblGrid>
              <a:tr h="0">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198547"/>
                  </a:ext>
                </a:extLst>
              </a:tr>
              <a:tr h="157668">
                <a:tc>
                  <a:txBody>
                    <a:bodyPr/>
                    <a:lstStyle/>
                    <a:p>
                      <a:pPr algn="ctr"/>
                      <a:r>
                        <a:rPr lang="en-GB" sz="1000">
                          <a:effectLst/>
                        </a:rPr>
                        <a:t>Complete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0.48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8275940"/>
                  </a:ext>
                </a:extLst>
              </a:tr>
              <a:tr h="157668">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AdaBoost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0.65</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±0.048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514326"/>
                  </a:ext>
                </a:extLst>
              </a:tr>
              <a:tr h="157668">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50" dirty="0">
                          <a:effectLst/>
                        </a:rPr>
                        <a:t>XGBoost</a:t>
                      </a:r>
                      <a:endParaRPr lang="de-CH"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±0.008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7074190"/>
                  </a:ext>
                </a:extLst>
              </a:tr>
            </a:tbl>
          </a:graphicData>
        </a:graphic>
      </p:graphicFrame>
      <p:graphicFrame>
        <p:nvGraphicFramePr>
          <p:cNvPr id="50" name="Tabelle 49">
            <a:extLst>
              <a:ext uri="{FF2B5EF4-FFF2-40B4-BE49-F238E27FC236}">
                <a16:creationId xmlns:a16="http://schemas.microsoft.com/office/drawing/2014/main" id="{53299AB6-46FC-4436-8277-93002E14C40D}"/>
              </a:ext>
            </a:extLst>
          </p:cNvPr>
          <p:cNvGraphicFramePr>
            <a:graphicFrameLocks noGrp="1"/>
          </p:cNvGraphicFramePr>
          <p:nvPr>
            <p:extLst>
              <p:ext uri="{D42A27DB-BD31-4B8C-83A1-F6EECF244321}">
                <p14:modId xmlns:p14="http://schemas.microsoft.com/office/powerpoint/2010/main" val="3733280052"/>
              </p:ext>
            </p:extLst>
          </p:nvPr>
        </p:nvGraphicFramePr>
        <p:xfrm>
          <a:off x="616334" y="4076925"/>
          <a:ext cx="4011592" cy="762000"/>
        </p:xfrm>
        <a:graphic>
          <a:graphicData uri="http://schemas.openxmlformats.org/drawingml/2006/table">
            <a:tbl>
              <a:tblPr firstRow="1" firstCol="1" bandRow="1">
                <a:tableStyleId>{5940675A-B579-460E-94D1-54222C63F5DA}</a:tableStyleId>
              </a:tblPr>
              <a:tblGrid>
                <a:gridCol w="689802">
                  <a:extLst>
                    <a:ext uri="{9D8B030D-6E8A-4147-A177-3AD203B41FA5}">
                      <a16:colId xmlns:a16="http://schemas.microsoft.com/office/drawing/2014/main" val="3816765458"/>
                    </a:ext>
                  </a:extLst>
                </a:gridCol>
                <a:gridCol w="878155">
                  <a:extLst>
                    <a:ext uri="{9D8B030D-6E8A-4147-A177-3AD203B41FA5}">
                      <a16:colId xmlns:a16="http://schemas.microsoft.com/office/drawing/2014/main" val="2998358524"/>
                    </a:ext>
                  </a:extLst>
                </a:gridCol>
                <a:gridCol w="761674">
                  <a:extLst>
                    <a:ext uri="{9D8B030D-6E8A-4147-A177-3AD203B41FA5}">
                      <a16:colId xmlns:a16="http://schemas.microsoft.com/office/drawing/2014/main" val="2534797592"/>
                    </a:ext>
                  </a:extLst>
                </a:gridCol>
                <a:gridCol w="644366">
                  <a:extLst>
                    <a:ext uri="{9D8B030D-6E8A-4147-A177-3AD203B41FA5}">
                      <a16:colId xmlns:a16="http://schemas.microsoft.com/office/drawing/2014/main" val="979943384"/>
                    </a:ext>
                  </a:extLst>
                </a:gridCol>
                <a:gridCol w="492362">
                  <a:extLst>
                    <a:ext uri="{9D8B030D-6E8A-4147-A177-3AD203B41FA5}">
                      <a16:colId xmlns:a16="http://schemas.microsoft.com/office/drawing/2014/main" val="3464597075"/>
                    </a:ext>
                  </a:extLst>
                </a:gridCol>
                <a:gridCol w="545233">
                  <a:extLst>
                    <a:ext uri="{9D8B030D-6E8A-4147-A177-3AD203B41FA5}">
                      <a16:colId xmlns:a16="http://schemas.microsoft.com/office/drawing/2014/main" val="1719198255"/>
                    </a:ext>
                  </a:extLst>
                </a:gridCol>
              </a:tblGrid>
              <a:tr h="141774">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412554"/>
                  </a:ext>
                </a:extLst>
              </a:tr>
              <a:tr h="141774">
                <a:tc>
                  <a:txBody>
                    <a:bodyPr/>
                    <a:lstStyle/>
                    <a:p>
                      <a:pPr algn="ctr"/>
                      <a:r>
                        <a:rPr lang="en-GB" sz="1000" dirty="0">
                          <a:effectLst/>
                        </a:rPr>
                        <a:t>Complete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XGBoost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0.31</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±0.009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2332304"/>
                  </a:ext>
                </a:extLst>
              </a:tr>
              <a:tr h="141774">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AdaBoost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±0.052</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8735569"/>
                  </a:ext>
                </a:extLst>
              </a:tr>
              <a:tr h="283548">
                <a:tc>
                  <a:txBody>
                    <a:bodyPr/>
                    <a:lstStyle/>
                    <a:p>
                      <a:pPr algn="ctr"/>
                      <a:r>
                        <a:rPr lang="en-GB" sz="1000">
                          <a:effectLst/>
                        </a:rPr>
                        <a:t>Female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Decision Tree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0.25</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±0.042</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043817"/>
                  </a:ext>
                </a:extLst>
              </a:tr>
            </a:tbl>
          </a:graphicData>
        </a:graphic>
      </p:graphicFrame>
      <p:graphicFrame>
        <p:nvGraphicFramePr>
          <p:cNvPr id="51" name="Tabelle 50">
            <a:extLst>
              <a:ext uri="{FF2B5EF4-FFF2-40B4-BE49-F238E27FC236}">
                <a16:creationId xmlns:a16="http://schemas.microsoft.com/office/drawing/2014/main" id="{1125CAEE-A061-429B-8369-30AE9CACB7D5}"/>
              </a:ext>
            </a:extLst>
          </p:cNvPr>
          <p:cNvGraphicFramePr>
            <a:graphicFrameLocks noGrp="1"/>
          </p:cNvGraphicFramePr>
          <p:nvPr>
            <p:extLst>
              <p:ext uri="{D42A27DB-BD31-4B8C-83A1-F6EECF244321}">
                <p14:modId xmlns:p14="http://schemas.microsoft.com/office/powerpoint/2010/main" val="1472082362"/>
              </p:ext>
            </p:extLst>
          </p:nvPr>
        </p:nvGraphicFramePr>
        <p:xfrm>
          <a:off x="616335" y="5067638"/>
          <a:ext cx="4011591" cy="762000"/>
        </p:xfrm>
        <a:graphic>
          <a:graphicData uri="http://schemas.openxmlformats.org/drawingml/2006/table">
            <a:tbl>
              <a:tblPr firstRow="1" firstCol="1" bandRow="1">
                <a:tableStyleId>{5940675A-B579-460E-94D1-54222C63F5DA}</a:tableStyleId>
              </a:tblPr>
              <a:tblGrid>
                <a:gridCol w="703846">
                  <a:extLst>
                    <a:ext uri="{9D8B030D-6E8A-4147-A177-3AD203B41FA5}">
                      <a16:colId xmlns:a16="http://schemas.microsoft.com/office/drawing/2014/main" val="1552434349"/>
                    </a:ext>
                  </a:extLst>
                </a:gridCol>
                <a:gridCol w="911200">
                  <a:extLst>
                    <a:ext uri="{9D8B030D-6E8A-4147-A177-3AD203B41FA5}">
                      <a16:colId xmlns:a16="http://schemas.microsoft.com/office/drawing/2014/main" val="1315462042"/>
                    </a:ext>
                  </a:extLst>
                </a:gridCol>
                <a:gridCol w="751760">
                  <a:extLst>
                    <a:ext uri="{9D8B030D-6E8A-4147-A177-3AD203B41FA5}">
                      <a16:colId xmlns:a16="http://schemas.microsoft.com/office/drawing/2014/main" val="1443481119"/>
                    </a:ext>
                  </a:extLst>
                </a:gridCol>
                <a:gridCol w="624540">
                  <a:extLst>
                    <a:ext uri="{9D8B030D-6E8A-4147-A177-3AD203B41FA5}">
                      <a16:colId xmlns:a16="http://schemas.microsoft.com/office/drawing/2014/main" val="2755037140"/>
                    </a:ext>
                  </a:extLst>
                </a:gridCol>
                <a:gridCol w="485752">
                  <a:extLst>
                    <a:ext uri="{9D8B030D-6E8A-4147-A177-3AD203B41FA5}">
                      <a16:colId xmlns:a16="http://schemas.microsoft.com/office/drawing/2014/main" val="2848745995"/>
                    </a:ext>
                  </a:extLst>
                </a:gridCol>
                <a:gridCol w="534493">
                  <a:extLst>
                    <a:ext uri="{9D8B030D-6E8A-4147-A177-3AD203B41FA5}">
                      <a16:colId xmlns:a16="http://schemas.microsoft.com/office/drawing/2014/main" val="126450214"/>
                    </a:ext>
                  </a:extLst>
                </a:gridCol>
              </a:tblGrid>
              <a:tr h="135696">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9978603"/>
                  </a:ext>
                </a:extLst>
              </a:tr>
              <a:tr h="149398">
                <a:tc>
                  <a:txBody>
                    <a:bodyPr/>
                    <a:lstStyle/>
                    <a:p>
                      <a:pPr algn="ctr"/>
                      <a:r>
                        <a:rPr lang="en-GB" sz="1000">
                          <a:effectLst/>
                        </a:rPr>
                        <a:t>Complete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XGBoost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±0.009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2794557"/>
                  </a:ext>
                </a:extLst>
              </a:tr>
              <a:tr h="149398">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MLP</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±0.018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738112"/>
                  </a:ext>
                </a:extLst>
              </a:tr>
              <a:tr h="298796">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KNNImputer</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Decision Tree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0.25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±0.026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894970"/>
                  </a:ext>
                </a:extLst>
              </a:tr>
            </a:tbl>
          </a:graphicData>
        </a:graphic>
      </p:graphicFrame>
      <p:grpSp>
        <p:nvGrpSpPr>
          <p:cNvPr id="53" name="Gruppieren 52">
            <a:extLst>
              <a:ext uri="{FF2B5EF4-FFF2-40B4-BE49-F238E27FC236}">
                <a16:creationId xmlns:a16="http://schemas.microsoft.com/office/drawing/2014/main" id="{A5D6297B-0F15-4599-BD4E-79813BBCA69E}"/>
              </a:ext>
            </a:extLst>
          </p:cNvPr>
          <p:cNvGrpSpPr/>
          <p:nvPr/>
        </p:nvGrpSpPr>
        <p:grpSpPr>
          <a:xfrm>
            <a:off x="6242895" y="860407"/>
            <a:ext cx="4386516" cy="3259450"/>
            <a:chOff x="0" y="0"/>
            <a:chExt cx="3308985" cy="2180590"/>
          </a:xfrm>
        </p:grpSpPr>
        <p:pic>
          <p:nvPicPr>
            <p:cNvPr id="54" name="Grafik 53">
              <a:extLst>
                <a:ext uri="{FF2B5EF4-FFF2-40B4-BE49-F238E27FC236}">
                  <a16:creationId xmlns:a16="http://schemas.microsoft.com/office/drawing/2014/main" id="{240D30D4-172F-4206-A536-973090BD11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308985" cy="1819910"/>
            </a:xfrm>
            <a:prstGeom prst="rect">
              <a:avLst/>
            </a:prstGeom>
            <a:noFill/>
            <a:ln>
              <a:noFill/>
            </a:ln>
          </p:spPr>
        </p:pic>
        <p:sp>
          <p:nvSpPr>
            <p:cNvPr id="55" name="Textfeld 10">
              <a:extLst>
                <a:ext uri="{FF2B5EF4-FFF2-40B4-BE49-F238E27FC236}">
                  <a16:creationId xmlns:a16="http://schemas.microsoft.com/office/drawing/2014/main" id="{0EBDCD9C-EC0A-4E55-99BC-E7DC39190769}"/>
                </a:ext>
              </a:extLst>
            </p:cNvPr>
            <p:cNvSpPr txBox="1"/>
            <p:nvPr/>
          </p:nvSpPr>
          <p:spPr>
            <a:xfrm>
              <a:off x="0" y="1819910"/>
              <a:ext cx="3123565" cy="36068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en-GB" sz="800" i="0">
                  <a:solidFill>
                    <a:srgbClr val="44546A"/>
                  </a:solidFill>
                  <a:effectLst/>
                  <a:latin typeface="Times New Roman" panose="02020603050405020304" pitchFamily="18" charset="0"/>
                  <a:ea typeface="SimSun" panose="02010600030101010101" pitchFamily="2" charset="-122"/>
                </a:rPr>
                <a:t>Fig. 7, Feature importance for male, positive uveitis data with AdaBoost and balanced accuracy</a:t>
              </a:r>
              <a:endParaRPr lang="de-CH" sz="900" i="1">
                <a:solidFill>
                  <a:srgbClr val="44546A"/>
                </a:solidFill>
                <a:effectLst/>
                <a:latin typeface="Times New Roman" panose="02020603050405020304" pitchFamily="18" charset="0"/>
                <a:ea typeface="SimSun" panose="02010600030101010101" pitchFamily="2" charset="-122"/>
              </a:endParaRPr>
            </a:p>
          </p:txBody>
        </p:sp>
      </p:grpSp>
      <p:cxnSp>
        <p:nvCxnSpPr>
          <p:cNvPr id="57" name="Gerade Verbindung mit Pfeil 56">
            <a:extLst>
              <a:ext uri="{FF2B5EF4-FFF2-40B4-BE49-F238E27FC236}">
                <a16:creationId xmlns:a16="http://schemas.microsoft.com/office/drawing/2014/main" id="{89BF341B-3444-441D-A215-3ECD89492CAB}"/>
              </a:ext>
            </a:extLst>
          </p:cNvPr>
          <p:cNvCxnSpPr>
            <a:cxnSpLocks/>
            <a:endCxn id="54" idx="1"/>
          </p:cNvCxnSpPr>
          <p:nvPr/>
        </p:nvCxnSpPr>
        <p:spPr>
          <a:xfrm flipV="1">
            <a:off x="4618299" y="2220568"/>
            <a:ext cx="1624596" cy="8698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0" name="Gruppieren 59">
            <a:extLst>
              <a:ext uri="{FF2B5EF4-FFF2-40B4-BE49-F238E27FC236}">
                <a16:creationId xmlns:a16="http://schemas.microsoft.com/office/drawing/2014/main" id="{B32ABC68-FB21-4779-95F4-282133D6620E}"/>
              </a:ext>
            </a:extLst>
          </p:cNvPr>
          <p:cNvGrpSpPr/>
          <p:nvPr/>
        </p:nvGrpSpPr>
        <p:grpSpPr>
          <a:xfrm>
            <a:off x="6213690" y="3743397"/>
            <a:ext cx="4444926" cy="3114603"/>
            <a:chOff x="0" y="0"/>
            <a:chExt cx="3279140" cy="2121702"/>
          </a:xfrm>
        </p:grpSpPr>
        <p:pic>
          <p:nvPicPr>
            <p:cNvPr id="61" name="Grafik 60" descr="Ein Bild, das Vogel, Screenshot enthält.&#10;&#10;Automatisch generierte Beschreibung">
              <a:extLst>
                <a:ext uri="{FF2B5EF4-FFF2-40B4-BE49-F238E27FC236}">
                  <a16:creationId xmlns:a16="http://schemas.microsoft.com/office/drawing/2014/main" id="{CE349DAD-434B-4C89-AA75-BE3DC9BD0A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279140" cy="1802765"/>
            </a:xfrm>
            <a:prstGeom prst="rect">
              <a:avLst/>
            </a:prstGeom>
            <a:noFill/>
            <a:ln>
              <a:noFill/>
            </a:ln>
          </p:spPr>
        </p:pic>
        <p:sp>
          <p:nvSpPr>
            <p:cNvPr id="62" name="Textfeld 12">
              <a:extLst>
                <a:ext uri="{FF2B5EF4-FFF2-40B4-BE49-F238E27FC236}">
                  <a16:creationId xmlns:a16="http://schemas.microsoft.com/office/drawing/2014/main" id="{D18E7F4F-82EF-4EFC-A06A-433D8BF7CFB9}"/>
                </a:ext>
              </a:extLst>
            </p:cNvPr>
            <p:cNvSpPr txBox="1"/>
            <p:nvPr/>
          </p:nvSpPr>
          <p:spPr>
            <a:xfrm>
              <a:off x="0" y="1906437"/>
              <a:ext cx="3186430" cy="215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en-GB" sz="800" i="0">
                  <a:solidFill>
                    <a:srgbClr val="44546A"/>
                  </a:solidFill>
                  <a:effectLst/>
                  <a:latin typeface="Times New Roman" panose="02020603050405020304" pitchFamily="18" charset="0"/>
                  <a:ea typeface="SimSun" panose="02010600030101010101" pitchFamily="2" charset="-122"/>
                </a:rPr>
                <a:t>Fig.8, Feature Importance for complete, positive uveitis data with XGBoost</a:t>
              </a:r>
              <a:endParaRPr lang="de-CH" sz="900" i="1">
                <a:solidFill>
                  <a:srgbClr val="44546A"/>
                </a:solidFill>
                <a:effectLst/>
                <a:latin typeface="Times New Roman" panose="02020603050405020304" pitchFamily="18" charset="0"/>
                <a:ea typeface="SimSun" panose="02010600030101010101" pitchFamily="2" charset="-122"/>
              </a:endParaRPr>
            </a:p>
          </p:txBody>
        </p:sp>
      </p:grpSp>
      <p:cxnSp>
        <p:nvCxnSpPr>
          <p:cNvPr id="64" name="Gerade Verbindung mit Pfeil 63">
            <a:extLst>
              <a:ext uri="{FF2B5EF4-FFF2-40B4-BE49-F238E27FC236}">
                <a16:creationId xmlns:a16="http://schemas.microsoft.com/office/drawing/2014/main" id="{E7EF9550-BA73-4F04-B237-74CFB5E9CDC8}"/>
              </a:ext>
            </a:extLst>
          </p:cNvPr>
          <p:cNvCxnSpPr>
            <a:cxnSpLocks/>
            <a:endCxn id="61" idx="1"/>
          </p:cNvCxnSpPr>
          <p:nvPr/>
        </p:nvCxnSpPr>
        <p:spPr>
          <a:xfrm flipV="1">
            <a:off x="4641448" y="5066603"/>
            <a:ext cx="1572242" cy="235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3B44F780-81FC-42C5-8ADF-4A6F396D4357}"/>
              </a:ext>
            </a:extLst>
          </p:cNvPr>
          <p:cNvSpPr txBox="1"/>
          <p:nvPr/>
        </p:nvSpPr>
        <p:spPr>
          <a:xfrm>
            <a:off x="513126" y="1356016"/>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Binary</a:t>
            </a:r>
          </a:p>
        </p:txBody>
      </p:sp>
      <p:sp>
        <p:nvSpPr>
          <p:cNvPr id="69" name="Textfeld 68">
            <a:extLst>
              <a:ext uri="{FF2B5EF4-FFF2-40B4-BE49-F238E27FC236}">
                <a16:creationId xmlns:a16="http://schemas.microsoft.com/office/drawing/2014/main" id="{86459159-6208-4E0F-9F35-16394DEA0452}"/>
              </a:ext>
            </a:extLst>
          </p:cNvPr>
          <p:cNvSpPr txBox="1"/>
          <p:nvPr/>
        </p:nvSpPr>
        <p:spPr>
          <a:xfrm>
            <a:off x="526648" y="1610131"/>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70" name="Textfeld 69">
            <a:extLst>
              <a:ext uri="{FF2B5EF4-FFF2-40B4-BE49-F238E27FC236}">
                <a16:creationId xmlns:a16="http://schemas.microsoft.com/office/drawing/2014/main" id="{5366DF92-AEB3-4980-8B59-361612671FC8}"/>
              </a:ext>
            </a:extLst>
          </p:cNvPr>
          <p:cNvSpPr txBox="1"/>
          <p:nvPr/>
        </p:nvSpPr>
        <p:spPr>
          <a:xfrm>
            <a:off x="526648" y="2483071"/>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71" name="Textfeld 70">
            <a:extLst>
              <a:ext uri="{FF2B5EF4-FFF2-40B4-BE49-F238E27FC236}">
                <a16:creationId xmlns:a16="http://schemas.microsoft.com/office/drawing/2014/main" id="{40773F2F-1EE2-467A-953B-0C176AFCD3BE}"/>
              </a:ext>
            </a:extLst>
          </p:cNvPr>
          <p:cNvSpPr txBox="1"/>
          <p:nvPr/>
        </p:nvSpPr>
        <p:spPr>
          <a:xfrm>
            <a:off x="526648" y="3858247"/>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72" name="Textfeld 71">
            <a:extLst>
              <a:ext uri="{FF2B5EF4-FFF2-40B4-BE49-F238E27FC236}">
                <a16:creationId xmlns:a16="http://schemas.microsoft.com/office/drawing/2014/main" id="{6B44AE5A-312B-4C38-B0E2-A954F58BD865}"/>
              </a:ext>
            </a:extLst>
          </p:cNvPr>
          <p:cNvSpPr txBox="1"/>
          <p:nvPr/>
        </p:nvSpPr>
        <p:spPr>
          <a:xfrm>
            <a:off x="526648" y="4838925"/>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73" name="Textfeld 72">
            <a:extLst>
              <a:ext uri="{FF2B5EF4-FFF2-40B4-BE49-F238E27FC236}">
                <a16:creationId xmlns:a16="http://schemas.microsoft.com/office/drawing/2014/main" id="{802A511E-3FD7-4234-8DEE-F23F385C74DC}"/>
              </a:ext>
            </a:extLst>
          </p:cNvPr>
          <p:cNvSpPr txBox="1"/>
          <p:nvPr/>
        </p:nvSpPr>
        <p:spPr>
          <a:xfrm>
            <a:off x="513126" y="3593237"/>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Multiclass                   </a:t>
            </a:r>
          </a:p>
        </p:txBody>
      </p:sp>
    </p:spTree>
    <p:extLst>
      <p:ext uri="{BB962C8B-B14F-4D97-AF65-F5344CB8AC3E}">
        <p14:creationId xmlns:p14="http://schemas.microsoft.com/office/powerpoint/2010/main" val="38004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28/06/2021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11</a:t>
            </a:fld>
            <a:endParaRPr lang="de-CH"/>
          </a:p>
        </p:txBody>
      </p:sp>
      <p:graphicFrame>
        <p:nvGraphicFramePr>
          <p:cNvPr id="52" name="Tabelle 51">
            <a:extLst>
              <a:ext uri="{FF2B5EF4-FFF2-40B4-BE49-F238E27FC236}">
                <a16:creationId xmlns:a16="http://schemas.microsoft.com/office/drawing/2014/main" id="{3DE37A8B-440D-4B5A-99D2-B9835E65BF3F}"/>
              </a:ext>
            </a:extLst>
          </p:cNvPr>
          <p:cNvGraphicFramePr>
            <a:graphicFrameLocks noGrp="1"/>
          </p:cNvGraphicFramePr>
          <p:nvPr>
            <p:extLst>
              <p:ext uri="{D42A27DB-BD31-4B8C-83A1-F6EECF244321}">
                <p14:modId xmlns:p14="http://schemas.microsoft.com/office/powerpoint/2010/main" val="3528535203"/>
              </p:ext>
            </p:extLst>
          </p:nvPr>
        </p:nvGraphicFramePr>
        <p:xfrm>
          <a:off x="168118" y="1596646"/>
          <a:ext cx="4689872" cy="1928246"/>
        </p:xfrm>
        <a:graphic>
          <a:graphicData uri="http://schemas.openxmlformats.org/drawingml/2006/table">
            <a:tbl>
              <a:tblPr firstRow="1" firstCol="1" bandRow="1">
                <a:tableStyleId>{5940675A-B579-460E-94D1-54222C63F5DA}</a:tableStyleId>
              </a:tblPr>
              <a:tblGrid>
                <a:gridCol w="845185">
                  <a:extLst>
                    <a:ext uri="{9D8B030D-6E8A-4147-A177-3AD203B41FA5}">
                      <a16:colId xmlns:a16="http://schemas.microsoft.com/office/drawing/2014/main" val="3325925859"/>
                    </a:ext>
                  </a:extLst>
                </a:gridCol>
                <a:gridCol w="867410">
                  <a:extLst>
                    <a:ext uri="{9D8B030D-6E8A-4147-A177-3AD203B41FA5}">
                      <a16:colId xmlns:a16="http://schemas.microsoft.com/office/drawing/2014/main" val="2307425335"/>
                    </a:ext>
                  </a:extLst>
                </a:gridCol>
                <a:gridCol w="569397">
                  <a:extLst>
                    <a:ext uri="{9D8B030D-6E8A-4147-A177-3AD203B41FA5}">
                      <a16:colId xmlns:a16="http://schemas.microsoft.com/office/drawing/2014/main" val="1111404548"/>
                    </a:ext>
                  </a:extLst>
                </a:gridCol>
                <a:gridCol w="569546">
                  <a:extLst>
                    <a:ext uri="{9D8B030D-6E8A-4147-A177-3AD203B41FA5}">
                      <a16:colId xmlns:a16="http://schemas.microsoft.com/office/drawing/2014/main" val="77370606"/>
                    </a:ext>
                  </a:extLst>
                </a:gridCol>
                <a:gridCol w="850240">
                  <a:extLst>
                    <a:ext uri="{9D8B030D-6E8A-4147-A177-3AD203B41FA5}">
                      <a16:colId xmlns:a16="http://schemas.microsoft.com/office/drawing/2014/main" val="2460310744"/>
                    </a:ext>
                  </a:extLst>
                </a:gridCol>
                <a:gridCol w="494047">
                  <a:extLst>
                    <a:ext uri="{9D8B030D-6E8A-4147-A177-3AD203B41FA5}">
                      <a16:colId xmlns:a16="http://schemas.microsoft.com/office/drawing/2014/main" val="3457900644"/>
                    </a:ext>
                  </a:extLst>
                </a:gridCol>
                <a:gridCol w="494047">
                  <a:extLst>
                    <a:ext uri="{9D8B030D-6E8A-4147-A177-3AD203B41FA5}">
                      <a16:colId xmlns:a16="http://schemas.microsoft.com/office/drawing/2014/main" val="2834722851"/>
                    </a:ext>
                  </a:extLst>
                </a:gridCol>
              </a:tblGrid>
              <a:tr h="151019">
                <a:tc rowSpan="2">
                  <a:txBody>
                    <a:bodyPr/>
                    <a:lstStyle/>
                    <a:p>
                      <a:pPr algn="ctr">
                        <a:spcAft>
                          <a:spcPts val="0"/>
                        </a:spcAft>
                      </a:pPr>
                      <a:r>
                        <a:rPr lang="en-GB" sz="1000" b="1" dirty="0">
                          <a:effectLst/>
                        </a:rPr>
                        <a:t>Class</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GB" sz="1000" b="1">
                          <a:effectLst/>
                        </a:rPr>
                        <a:t>F1-Score</a:t>
                      </a:r>
                      <a:endParaRPr lang="de-CH"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gridSpan="3">
                  <a:txBody>
                    <a:bodyPr/>
                    <a:lstStyle/>
                    <a:p>
                      <a:pPr algn="ctr">
                        <a:spcAft>
                          <a:spcPts val="0"/>
                        </a:spcAft>
                      </a:pPr>
                      <a:r>
                        <a:rPr lang="en-GB" sz="1000" b="1" dirty="0">
                          <a:effectLst/>
                        </a:rPr>
                        <a:t>Balanced Accuracy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740148144"/>
                  </a:ext>
                </a:extLst>
              </a:tr>
              <a:tr h="265651">
                <a:tc vMerge="1">
                  <a:txBody>
                    <a:bodyPr/>
                    <a:lstStyle/>
                    <a:p>
                      <a:endParaRPr lang="en-GB"/>
                    </a:p>
                  </a:txBody>
                  <a:tcPr/>
                </a:tc>
                <a:tc>
                  <a:txBody>
                    <a:bodyPr/>
                    <a:lstStyle/>
                    <a:p>
                      <a:pPr algn="ctr">
                        <a:spcAft>
                          <a:spcPts val="0"/>
                        </a:spcAft>
                      </a:pP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424082"/>
                  </a:ext>
                </a:extLst>
              </a:tr>
              <a:tr h="302039">
                <a:tc>
                  <a:txBody>
                    <a:bodyPr/>
                    <a:lstStyle/>
                    <a:p>
                      <a:pPr algn="ctr">
                        <a:spcAft>
                          <a:spcPts val="0"/>
                        </a:spcAft>
                      </a:pPr>
                      <a:r>
                        <a:rPr lang="en-GB" sz="1000">
                          <a:effectLst/>
                        </a:rPr>
                        <a:t>Anterior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KNNImputer</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±0.034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0.53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0060583"/>
                  </a:ext>
                </a:extLst>
              </a:tr>
              <a:tr h="302039">
                <a:tc>
                  <a:txBody>
                    <a:bodyPr/>
                    <a:lstStyle/>
                    <a:p>
                      <a:pPr algn="ctr">
                        <a:spcAft>
                          <a:spcPts val="0"/>
                        </a:spcAft>
                      </a:pPr>
                      <a:r>
                        <a:rPr lang="en-GB" sz="1000">
                          <a:effectLst/>
                        </a:rPr>
                        <a:t>Intermediate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0.47</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0.49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01317"/>
                  </a:ext>
                </a:extLst>
              </a:tr>
              <a:tr h="302039">
                <a:tc>
                  <a:txBody>
                    <a:bodyPr/>
                    <a:lstStyle/>
                    <a:p>
                      <a:pPr algn="ctr">
                        <a:spcAft>
                          <a:spcPts val="0"/>
                        </a:spcAft>
                      </a:pPr>
                      <a:r>
                        <a:rPr lang="en-GB" sz="1000">
                          <a:effectLst/>
                        </a:rPr>
                        <a:t>Panuveitis</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±0.021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3242055"/>
                  </a:ext>
                </a:extLst>
              </a:tr>
              <a:tr h="302039">
                <a:tc>
                  <a:txBody>
                    <a:bodyPr/>
                    <a:lstStyle/>
                    <a:p>
                      <a:pPr algn="ctr">
                        <a:spcAft>
                          <a:spcPts val="0"/>
                        </a:spcAft>
                      </a:pPr>
                      <a:r>
                        <a:rPr lang="en-GB" sz="1000">
                          <a:effectLst/>
                        </a:rPr>
                        <a:t>Posterior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OneHot+KNN</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0291030"/>
                  </a:ext>
                </a:extLst>
              </a:tr>
              <a:tr h="302039">
                <a:tc>
                  <a:txBody>
                    <a:bodyPr/>
                    <a:lstStyle/>
                    <a:p>
                      <a:pPr algn="ctr">
                        <a:spcAft>
                          <a:spcPts val="0"/>
                        </a:spcAft>
                      </a:pPr>
                      <a:r>
                        <a:rPr lang="en-GB" sz="1000">
                          <a:effectLst/>
                        </a:rPr>
                        <a:t>Scleritis</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0.48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±0.0003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OneHot+KNN</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±0.015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1983680"/>
                  </a:ext>
                </a:extLst>
              </a:tr>
            </a:tbl>
          </a:graphicData>
        </a:graphic>
      </p:graphicFrame>
      <p:sp>
        <p:nvSpPr>
          <p:cNvPr id="27" name="Textfeld 26">
            <a:extLst>
              <a:ext uri="{FF2B5EF4-FFF2-40B4-BE49-F238E27FC236}">
                <a16:creationId xmlns:a16="http://schemas.microsoft.com/office/drawing/2014/main" id="{83E39C25-F9F8-4603-A54A-374AFA6E11C6}"/>
              </a:ext>
            </a:extLst>
          </p:cNvPr>
          <p:cNvSpPr txBox="1"/>
          <p:nvPr/>
        </p:nvSpPr>
        <p:spPr>
          <a:xfrm>
            <a:off x="89364" y="1082621"/>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One vs. All</a:t>
            </a:r>
          </a:p>
        </p:txBody>
      </p:sp>
      <p:sp>
        <p:nvSpPr>
          <p:cNvPr id="32" name="Textfeld 31">
            <a:extLst>
              <a:ext uri="{FF2B5EF4-FFF2-40B4-BE49-F238E27FC236}">
                <a16:creationId xmlns:a16="http://schemas.microsoft.com/office/drawing/2014/main" id="{0EF5392C-2D9C-46D1-A2CD-BA01B1D9C357}"/>
              </a:ext>
            </a:extLst>
          </p:cNvPr>
          <p:cNvSpPr txBox="1"/>
          <p:nvPr/>
        </p:nvSpPr>
        <p:spPr>
          <a:xfrm>
            <a:off x="102886" y="1336736"/>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pic>
        <p:nvPicPr>
          <p:cNvPr id="1025" name="Grafik 19" descr="Ein Bild, das Vogel enthält.&#10;&#10;Automatisch generierte Beschreibung">
            <a:extLst>
              <a:ext uri="{FF2B5EF4-FFF2-40B4-BE49-F238E27FC236}">
                <a16:creationId xmlns:a16="http://schemas.microsoft.com/office/drawing/2014/main" id="{C7DCB42E-A852-479D-A726-33C85D655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865" y="1322337"/>
            <a:ext cx="3496584" cy="192096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a:extLst>
              <a:ext uri="{FF2B5EF4-FFF2-40B4-BE49-F238E27FC236}">
                <a16:creationId xmlns:a16="http://schemas.microsoft.com/office/drawing/2014/main" id="{D0934F0B-BE41-4086-94CC-9B3F9B386B7C}"/>
              </a:ext>
            </a:extLst>
          </p:cNvPr>
          <p:cNvSpPr>
            <a:spLocks noChangeArrowheads="1"/>
          </p:cNvSpPr>
          <p:nvPr/>
        </p:nvSpPr>
        <p:spPr bwMode="auto">
          <a:xfrm>
            <a:off x="5073865" y="3412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8, Feature Importance of "Anterior vs. All", XGBoost,</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B3597EF1-6A75-4FAF-9C8C-DDAEE13CBDBC}"/>
              </a:ext>
            </a:extLst>
          </p:cNvPr>
          <p:cNvSpPr>
            <a:spLocks noChangeArrowheads="1"/>
          </p:cNvSpPr>
          <p:nvPr/>
        </p:nvSpPr>
        <p:spPr bwMode="auto">
          <a:xfrm>
            <a:off x="8790507" y="992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8" name="Grafik 20" descr="Ein Bild, das Text, Vogel enthält.&#10;&#10;Automatisch generierte Beschreibung">
            <a:extLst>
              <a:ext uri="{FF2B5EF4-FFF2-40B4-BE49-F238E27FC236}">
                <a16:creationId xmlns:a16="http://schemas.microsoft.com/office/drawing/2014/main" id="{7E8271A6-6B32-4F49-B2A2-3901B94A9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388" y="1334326"/>
            <a:ext cx="3383152" cy="185864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6">
            <a:extLst>
              <a:ext uri="{FF2B5EF4-FFF2-40B4-BE49-F238E27FC236}">
                <a16:creationId xmlns:a16="http://schemas.microsoft.com/office/drawing/2014/main" id="{C912FEA8-256D-45E5-99FB-D283E82E0F2E}"/>
              </a:ext>
            </a:extLst>
          </p:cNvPr>
          <p:cNvSpPr>
            <a:spLocks noChangeArrowheads="1"/>
          </p:cNvSpPr>
          <p:nvPr/>
        </p:nvSpPr>
        <p:spPr bwMode="auto">
          <a:xfrm>
            <a:off x="8642888" y="3412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9, Feature Importance of "Intermediate vs. All", XGBoost</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26" name="Rectangle 8">
            <a:extLst>
              <a:ext uri="{FF2B5EF4-FFF2-40B4-BE49-F238E27FC236}">
                <a16:creationId xmlns:a16="http://schemas.microsoft.com/office/drawing/2014/main" id="{E358155A-19AA-4DDC-87D4-6AA7591CA841}"/>
              </a:ext>
            </a:extLst>
          </p:cNvPr>
          <p:cNvSpPr>
            <a:spLocks noChangeArrowheads="1"/>
          </p:cNvSpPr>
          <p:nvPr/>
        </p:nvSpPr>
        <p:spPr bwMode="auto">
          <a:xfrm>
            <a:off x="276419" y="35401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1" name="Grafik 21" descr="Ein Bild, das Text, Vogel enthält.&#10;&#10;Automatisch generierte Beschreibung">
            <a:extLst>
              <a:ext uri="{FF2B5EF4-FFF2-40B4-BE49-F238E27FC236}">
                <a16:creationId xmlns:a16="http://schemas.microsoft.com/office/drawing/2014/main" id="{186C1A95-64B1-419F-8A7E-3DA074C73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03" y="3822293"/>
            <a:ext cx="3803964" cy="20898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a:extLst>
              <a:ext uri="{FF2B5EF4-FFF2-40B4-BE49-F238E27FC236}">
                <a16:creationId xmlns:a16="http://schemas.microsoft.com/office/drawing/2014/main" id="{8009DCD1-B93D-4696-BFD6-8BC205B35C6C}"/>
              </a:ext>
            </a:extLst>
          </p:cNvPr>
          <p:cNvSpPr>
            <a:spLocks noChangeArrowheads="1"/>
          </p:cNvSpPr>
          <p:nvPr/>
        </p:nvSpPr>
        <p:spPr bwMode="auto">
          <a:xfrm>
            <a:off x="276419" y="60858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10, Feature Importance of "Panuveitis vs. All", XGBoost </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35" name="Rectangle 11">
            <a:extLst>
              <a:ext uri="{FF2B5EF4-FFF2-40B4-BE49-F238E27FC236}">
                <a16:creationId xmlns:a16="http://schemas.microsoft.com/office/drawing/2014/main" id="{1C5A8066-A8E6-4CD1-AD5F-98A2D8FB18E5}"/>
              </a:ext>
            </a:extLst>
          </p:cNvPr>
          <p:cNvSpPr>
            <a:spLocks noChangeArrowheads="1"/>
          </p:cNvSpPr>
          <p:nvPr/>
        </p:nvSpPr>
        <p:spPr bwMode="auto">
          <a:xfrm>
            <a:off x="4204164" y="3934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4" name="Grafik 22">
            <a:extLst>
              <a:ext uri="{FF2B5EF4-FFF2-40B4-BE49-F238E27FC236}">
                <a16:creationId xmlns:a16="http://schemas.microsoft.com/office/drawing/2014/main" id="{1291FFE8-B301-43AF-B827-351A4FAA4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730" y="3838318"/>
            <a:ext cx="3732094" cy="205034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12">
            <a:extLst>
              <a:ext uri="{FF2B5EF4-FFF2-40B4-BE49-F238E27FC236}">
                <a16:creationId xmlns:a16="http://schemas.microsoft.com/office/drawing/2014/main" id="{0B483C71-2D05-43B0-9BE5-4CF618937E6E}"/>
              </a:ext>
            </a:extLst>
          </p:cNvPr>
          <p:cNvSpPr>
            <a:spLocks noChangeArrowheads="1"/>
          </p:cNvSpPr>
          <p:nvPr/>
        </p:nvSpPr>
        <p:spPr bwMode="auto">
          <a:xfrm>
            <a:off x="4204164" y="60872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11, Feature Importance of "Posterior vs. All", XGBoost</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37" name="Rectangle 14">
            <a:extLst>
              <a:ext uri="{FF2B5EF4-FFF2-40B4-BE49-F238E27FC236}">
                <a16:creationId xmlns:a16="http://schemas.microsoft.com/office/drawing/2014/main" id="{6AE976AB-B14A-4416-ACDA-3E07D70BD9CF}"/>
              </a:ext>
            </a:extLst>
          </p:cNvPr>
          <p:cNvSpPr>
            <a:spLocks noChangeArrowheads="1"/>
          </p:cNvSpPr>
          <p:nvPr/>
        </p:nvSpPr>
        <p:spPr bwMode="auto">
          <a:xfrm>
            <a:off x="7831494" y="39396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7" name="Grafik 23" descr="Ein Bild, das Vogel, Screenshot enthält.&#10;&#10;Automatisch generierte Beschreibung">
            <a:extLst>
              <a:ext uri="{FF2B5EF4-FFF2-40B4-BE49-F238E27FC236}">
                <a16:creationId xmlns:a16="http://schemas.microsoft.com/office/drawing/2014/main" id="{A477D352-0065-40A1-820C-2A319D781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840" y="3813846"/>
            <a:ext cx="3673159" cy="201797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id="{349F99CD-5F64-492C-89D0-D261CBF61781}"/>
              </a:ext>
            </a:extLst>
          </p:cNvPr>
          <p:cNvSpPr>
            <a:spLocks noChangeArrowheads="1"/>
          </p:cNvSpPr>
          <p:nvPr/>
        </p:nvSpPr>
        <p:spPr bwMode="auto">
          <a:xfrm>
            <a:off x="7831494" y="60923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12, Feature Importance of "Scleritis vs. All", XGBoost</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45" name="Textfeld 44">
            <a:extLst>
              <a:ext uri="{FF2B5EF4-FFF2-40B4-BE49-F238E27FC236}">
                <a16:creationId xmlns:a16="http://schemas.microsoft.com/office/drawing/2014/main" id="{6480E663-7700-440C-A061-D61C1FEBCD14}"/>
              </a:ext>
            </a:extLst>
          </p:cNvPr>
          <p:cNvSpPr txBox="1"/>
          <p:nvPr/>
        </p:nvSpPr>
        <p:spPr>
          <a:xfrm>
            <a:off x="5319144" y="1129316"/>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Anterior vs. All</a:t>
            </a:r>
          </a:p>
        </p:txBody>
      </p:sp>
      <p:sp>
        <p:nvSpPr>
          <p:cNvPr id="46" name="Textfeld 45">
            <a:extLst>
              <a:ext uri="{FF2B5EF4-FFF2-40B4-BE49-F238E27FC236}">
                <a16:creationId xmlns:a16="http://schemas.microsoft.com/office/drawing/2014/main" id="{375D0682-57E3-4B7E-BCDF-59AB3DFBE296}"/>
              </a:ext>
            </a:extLst>
          </p:cNvPr>
          <p:cNvSpPr txBox="1"/>
          <p:nvPr/>
        </p:nvSpPr>
        <p:spPr>
          <a:xfrm>
            <a:off x="8786324" y="1145431"/>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Intermediate vs. All</a:t>
            </a:r>
          </a:p>
        </p:txBody>
      </p:sp>
      <p:sp>
        <p:nvSpPr>
          <p:cNvPr id="47" name="Textfeld 46">
            <a:extLst>
              <a:ext uri="{FF2B5EF4-FFF2-40B4-BE49-F238E27FC236}">
                <a16:creationId xmlns:a16="http://schemas.microsoft.com/office/drawing/2014/main" id="{FAAA3A3F-2770-4ACB-851A-CA5E6AEF0B97}"/>
              </a:ext>
            </a:extLst>
          </p:cNvPr>
          <p:cNvSpPr txBox="1"/>
          <p:nvPr/>
        </p:nvSpPr>
        <p:spPr>
          <a:xfrm>
            <a:off x="631340" y="3631232"/>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Panuveitis vs. All</a:t>
            </a:r>
          </a:p>
        </p:txBody>
      </p:sp>
      <p:sp>
        <p:nvSpPr>
          <p:cNvPr id="48" name="Textfeld 47">
            <a:extLst>
              <a:ext uri="{FF2B5EF4-FFF2-40B4-BE49-F238E27FC236}">
                <a16:creationId xmlns:a16="http://schemas.microsoft.com/office/drawing/2014/main" id="{073E4AD1-3FB6-486F-B18A-83CD348F0C0D}"/>
              </a:ext>
            </a:extLst>
          </p:cNvPr>
          <p:cNvSpPr txBox="1"/>
          <p:nvPr/>
        </p:nvSpPr>
        <p:spPr>
          <a:xfrm>
            <a:off x="4362944" y="3637923"/>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Posterior vs. All</a:t>
            </a:r>
          </a:p>
        </p:txBody>
      </p:sp>
      <p:sp>
        <p:nvSpPr>
          <p:cNvPr id="49" name="Textfeld 48">
            <a:extLst>
              <a:ext uri="{FF2B5EF4-FFF2-40B4-BE49-F238E27FC236}">
                <a16:creationId xmlns:a16="http://schemas.microsoft.com/office/drawing/2014/main" id="{ECE38398-2535-4522-9944-8C26E96D870C}"/>
              </a:ext>
            </a:extLst>
          </p:cNvPr>
          <p:cNvSpPr txBox="1"/>
          <p:nvPr/>
        </p:nvSpPr>
        <p:spPr>
          <a:xfrm>
            <a:off x="8242764" y="3609922"/>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Scleritis vs. All</a:t>
            </a:r>
          </a:p>
        </p:txBody>
      </p:sp>
    </p:spTree>
    <p:extLst>
      <p:ext uri="{BB962C8B-B14F-4D97-AF65-F5344CB8AC3E}">
        <p14:creationId xmlns:p14="http://schemas.microsoft.com/office/powerpoint/2010/main" val="167247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28/06/2021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12</a:t>
            </a:fld>
            <a:endParaRPr lang="de-CH"/>
          </a:p>
        </p:txBody>
      </p:sp>
      <p:sp>
        <p:nvSpPr>
          <p:cNvPr id="17" name="Rectangle 5">
            <a:extLst>
              <a:ext uri="{FF2B5EF4-FFF2-40B4-BE49-F238E27FC236}">
                <a16:creationId xmlns:a16="http://schemas.microsoft.com/office/drawing/2014/main" id="{B3597EF1-6A75-4FAF-9C8C-DDAEE13CBDBC}"/>
              </a:ext>
            </a:extLst>
          </p:cNvPr>
          <p:cNvSpPr>
            <a:spLocks noChangeArrowheads="1"/>
          </p:cNvSpPr>
          <p:nvPr/>
        </p:nvSpPr>
        <p:spPr bwMode="auto">
          <a:xfrm>
            <a:off x="8790507" y="992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5" name="Rectangle 11">
            <a:extLst>
              <a:ext uri="{FF2B5EF4-FFF2-40B4-BE49-F238E27FC236}">
                <a16:creationId xmlns:a16="http://schemas.microsoft.com/office/drawing/2014/main" id="{1C5A8066-A8E6-4CD1-AD5F-98A2D8FB18E5}"/>
              </a:ext>
            </a:extLst>
          </p:cNvPr>
          <p:cNvSpPr>
            <a:spLocks noChangeArrowheads="1"/>
          </p:cNvSpPr>
          <p:nvPr/>
        </p:nvSpPr>
        <p:spPr bwMode="auto">
          <a:xfrm>
            <a:off x="4204164" y="3934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7" name="Rectangle 14">
            <a:extLst>
              <a:ext uri="{FF2B5EF4-FFF2-40B4-BE49-F238E27FC236}">
                <a16:creationId xmlns:a16="http://schemas.microsoft.com/office/drawing/2014/main" id="{6AE976AB-B14A-4416-ACDA-3E07D70BD9CF}"/>
              </a:ext>
            </a:extLst>
          </p:cNvPr>
          <p:cNvSpPr>
            <a:spLocks noChangeArrowheads="1"/>
          </p:cNvSpPr>
          <p:nvPr/>
        </p:nvSpPr>
        <p:spPr bwMode="auto">
          <a:xfrm>
            <a:off x="7831494" y="39396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5" name="Tabelle 14">
            <a:extLst>
              <a:ext uri="{FF2B5EF4-FFF2-40B4-BE49-F238E27FC236}">
                <a16:creationId xmlns:a16="http://schemas.microsoft.com/office/drawing/2014/main" id="{A66EB056-6250-42DA-99D1-7C7E417785D8}"/>
              </a:ext>
            </a:extLst>
          </p:cNvPr>
          <p:cNvGraphicFramePr>
            <a:graphicFrameLocks noGrp="1"/>
          </p:cNvGraphicFramePr>
          <p:nvPr>
            <p:extLst>
              <p:ext uri="{D42A27DB-BD31-4B8C-83A1-F6EECF244321}">
                <p14:modId xmlns:p14="http://schemas.microsoft.com/office/powerpoint/2010/main" val="3678003043"/>
              </p:ext>
            </p:extLst>
          </p:nvPr>
        </p:nvGraphicFramePr>
        <p:xfrm>
          <a:off x="1141022" y="2484504"/>
          <a:ext cx="3622313" cy="893949"/>
        </p:xfrm>
        <a:graphic>
          <a:graphicData uri="http://schemas.openxmlformats.org/drawingml/2006/table">
            <a:tbl>
              <a:tblPr firstRow="1" firstCol="1" bandRow="1">
                <a:tableStyleId>{5940675A-B579-460E-94D1-54222C63F5DA}</a:tableStyleId>
              </a:tblPr>
              <a:tblGrid>
                <a:gridCol w="622865">
                  <a:extLst>
                    <a:ext uri="{9D8B030D-6E8A-4147-A177-3AD203B41FA5}">
                      <a16:colId xmlns:a16="http://schemas.microsoft.com/office/drawing/2014/main" val="709243954"/>
                    </a:ext>
                  </a:extLst>
                </a:gridCol>
                <a:gridCol w="792940">
                  <a:extLst>
                    <a:ext uri="{9D8B030D-6E8A-4147-A177-3AD203B41FA5}">
                      <a16:colId xmlns:a16="http://schemas.microsoft.com/office/drawing/2014/main" val="2437400463"/>
                    </a:ext>
                  </a:extLst>
                </a:gridCol>
                <a:gridCol w="687762">
                  <a:extLst>
                    <a:ext uri="{9D8B030D-6E8A-4147-A177-3AD203B41FA5}">
                      <a16:colId xmlns:a16="http://schemas.microsoft.com/office/drawing/2014/main" val="121814656"/>
                    </a:ext>
                  </a:extLst>
                </a:gridCol>
                <a:gridCol w="581838">
                  <a:extLst>
                    <a:ext uri="{9D8B030D-6E8A-4147-A177-3AD203B41FA5}">
                      <a16:colId xmlns:a16="http://schemas.microsoft.com/office/drawing/2014/main" val="3852394084"/>
                    </a:ext>
                  </a:extLst>
                </a:gridCol>
                <a:gridCol w="444584">
                  <a:extLst>
                    <a:ext uri="{9D8B030D-6E8A-4147-A177-3AD203B41FA5}">
                      <a16:colId xmlns:a16="http://schemas.microsoft.com/office/drawing/2014/main" val="3988496925"/>
                    </a:ext>
                  </a:extLst>
                </a:gridCol>
                <a:gridCol w="492324">
                  <a:extLst>
                    <a:ext uri="{9D8B030D-6E8A-4147-A177-3AD203B41FA5}">
                      <a16:colId xmlns:a16="http://schemas.microsoft.com/office/drawing/2014/main" val="95789037"/>
                    </a:ext>
                  </a:extLst>
                </a:gridCol>
              </a:tblGrid>
              <a:tr h="178790">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3648705"/>
                  </a:ext>
                </a:extLst>
              </a:tr>
              <a:tr h="178790">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SVM</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0.24</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2625613"/>
                  </a:ext>
                </a:extLst>
              </a:tr>
              <a:tr h="357579">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Decision Tree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0.39</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±0.038</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1827270"/>
                  </a:ext>
                </a:extLst>
              </a:tr>
              <a:tr h="178790">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0.33</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±0.005</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8495516"/>
                  </a:ext>
                </a:extLst>
              </a:tr>
            </a:tbl>
          </a:graphicData>
        </a:graphic>
      </p:graphicFrame>
      <p:graphicFrame>
        <p:nvGraphicFramePr>
          <p:cNvPr id="33" name="Tabelle 32">
            <a:extLst>
              <a:ext uri="{FF2B5EF4-FFF2-40B4-BE49-F238E27FC236}">
                <a16:creationId xmlns:a16="http://schemas.microsoft.com/office/drawing/2014/main" id="{E01196D5-81CD-40FD-9359-0964A03990D2}"/>
              </a:ext>
            </a:extLst>
          </p:cNvPr>
          <p:cNvGraphicFramePr>
            <a:graphicFrameLocks noGrp="1"/>
          </p:cNvGraphicFramePr>
          <p:nvPr>
            <p:extLst>
              <p:ext uri="{D42A27DB-BD31-4B8C-83A1-F6EECF244321}">
                <p14:modId xmlns:p14="http://schemas.microsoft.com/office/powerpoint/2010/main" val="1958452651"/>
              </p:ext>
            </p:extLst>
          </p:nvPr>
        </p:nvGraphicFramePr>
        <p:xfrm>
          <a:off x="1123828" y="4001788"/>
          <a:ext cx="3716385" cy="926320"/>
        </p:xfrm>
        <a:graphic>
          <a:graphicData uri="http://schemas.openxmlformats.org/drawingml/2006/table">
            <a:tbl>
              <a:tblPr firstRow="1" firstCol="1" bandRow="1">
                <a:tableStyleId>{5940675A-B579-460E-94D1-54222C63F5DA}</a:tableStyleId>
              </a:tblPr>
              <a:tblGrid>
                <a:gridCol w="638562">
                  <a:extLst>
                    <a:ext uri="{9D8B030D-6E8A-4147-A177-3AD203B41FA5}">
                      <a16:colId xmlns:a16="http://schemas.microsoft.com/office/drawing/2014/main" val="990171402"/>
                    </a:ext>
                  </a:extLst>
                </a:gridCol>
                <a:gridCol w="791210">
                  <a:extLst>
                    <a:ext uri="{9D8B030D-6E8A-4147-A177-3AD203B41FA5}">
                      <a16:colId xmlns:a16="http://schemas.microsoft.com/office/drawing/2014/main" val="3300436481"/>
                    </a:ext>
                  </a:extLst>
                </a:gridCol>
                <a:gridCol w="794385">
                  <a:extLst>
                    <a:ext uri="{9D8B030D-6E8A-4147-A177-3AD203B41FA5}">
                      <a16:colId xmlns:a16="http://schemas.microsoft.com/office/drawing/2014/main" val="2839216691"/>
                    </a:ext>
                  </a:extLst>
                </a:gridCol>
                <a:gridCol w="566612">
                  <a:extLst>
                    <a:ext uri="{9D8B030D-6E8A-4147-A177-3AD203B41FA5}">
                      <a16:colId xmlns:a16="http://schemas.microsoft.com/office/drawing/2014/main" val="4077428461"/>
                    </a:ext>
                  </a:extLst>
                </a:gridCol>
                <a:gridCol w="440698">
                  <a:extLst>
                    <a:ext uri="{9D8B030D-6E8A-4147-A177-3AD203B41FA5}">
                      <a16:colId xmlns:a16="http://schemas.microsoft.com/office/drawing/2014/main" val="4251587270"/>
                    </a:ext>
                  </a:extLst>
                </a:gridCol>
                <a:gridCol w="484918">
                  <a:extLst>
                    <a:ext uri="{9D8B030D-6E8A-4147-A177-3AD203B41FA5}">
                      <a16:colId xmlns:a16="http://schemas.microsoft.com/office/drawing/2014/main" val="4110792808"/>
                    </a:ext>
                  </a:extLst>
                </a:gridCol>
              </a:tblGrid>
              <a:tr h="184658">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6171181"/>
                  </a:ext>
                </a:extLst>
              </a:tr>
              <a:tr h="369316">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KNNImputer</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Decision Tree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0.24</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9586681"/>
                  </a:ext>
                </a:extLst>
              </a:tr>
              <a:tr h="187688">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Decision Tree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 </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0.34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3472746"/>
                  </a:ext>
                </a:extLst>
              </a:tr>
              <a:tr h="184658">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0.33</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±0.01</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672414"/>
                  </a:ext>
                </a:extLst>
              </a:tr>
            </a:tbl>
          </a:graphicData>
        </a:graphic>
      </p:graphicFrame>
      <p:graphicFrame>
        <p:nvGraphicFramePr>
          <p:cNvPr id="39" name="Tabelle 38">
            <a:extLst>
              <a:ext uri="{FF2B5EF4-FFF2-40B4-BE49-F238E27FC236}">
                <a16:creationId xmlns:a16="http://schemas.microsoft.com/office/drawing/2014/main" id="{88760EBF-C33C-422B-9479-1D9903EE15B1}"/>
              </a:ext>
            </a:extLst>
          </p:cNvPr>
          <p:cNvGraphicFramePr>
            <a:graphicFrameLocks noGrp="1"/>
          </p:cNvGraphicFramePr>
          <p:nvPr>
            <p:extLst>
              <p:ext uri="{D42A27DB-BD31-4B8C-83A1-F6EECF244321}">
                <p14:modId xmlns:p14="http://schemas.microsoft.com/office/powerpoint/2010/main" val="2859363483"/>
              </p:ext>
            </p:extLst>
          </p:nvPr>
        </p:nvGraphicFramePr>
        <p:xfrm>
          <a:off x="6972679" y="2491958"/>
          <a:ext cx="3775915" cy="893948"/>
        </p:xfrm>
        <a:graphic>
          <a:graphicData uri="http://schemas.openxmlformats.org/drawingml/2006/table">
            <a:tbl>
              <a:tblPr firstRow="1" firstCol="1" bandRow="1">
                <a:tableStyleId>{5940675A-B579-460E-94D1-54222C63F5DA}</a:tableStyleId>
              </a:tblPr>
              <a:tblGrid>
                <a:gridCol w="649277">
                  <a:extLst>
                    <a:ext uri="{9D8B030D-6E8A-4147-A177-3AD203B41FA5}">
                      <a16:colId xmlns:a16="http://schemas.microsoft.com/office/drawing/2014/main" val="74394290"/>
                    </a:ext>
                  </a:extLst>
                </a:gridCol>
                <a:gridCol w="826565">
                  <a:extLst>
                    <a:ext uri="{9D8B030D-6E8A-4147-A177-3AD203B41FA5}">
                      <a16:colId xmlns:a16="http://schemas.microsoft.com/office/drawing/2014/main" val="1019189493"/>
                    </a:ext>
                  </a:extLst>
                </a:gridCol>
                <a:gridCol w="716926">
                  <a:extLst>
                    <a:ext uri="{9D8B030D-6E8A-4147-A177-3AD203B41FA5}">
                      <a16:colId xmlns:a16="http://schemas.microsoft.com/office/drawing/2014/main" val="696808395"/>
                    </a:ext>
                  </a:extLst>
                </a:gridCol>
                <a:gridCol w="606510">
                  <a:extLst>
                    <a:ext uri="{9D8B030D-6E8A-4147-A177-3AD203B41FA5}">
                      <a16:colId xmlns:a16="http://schemas.microsoft.com/office/drawing/2014/main" val="2718489384"/>
                    </a:ext>
                  </a:extLst>
                </a:gridCol>
                <a:gridCol w="463436">
                  <a:extLst>
                    <a:ext uri="{9D8B030D-6E8A-4147-A177-3AD203B41FA5}">
                      <a16:colId xmlns:a16="http://schemas.microsoft.com/office/drawing/2014/main" val="2108583019"/>
                    </a:ext>
                  </a:extLst>
                </a:gridCol>
                <a:gridCol w="513201">
                  <a:extLst>
                    <a:ext uri="{9D8B030D-6E8A-4147-A177-3AD203B41FA5}">
                      <a16:colId xmlns:a16="http://schemas.microsoft.com/office/drawing/2014/main" val="2387303075"/>
                    </a:ext>
                  </a:extLst>
                </a:gridCol>
              </a:tblGrid>
              <a:tr h="223487">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a:effectLst/>
                        </a:rPr>
                        <a:t>Score</a:t>
                      </a:r>
                      <a:endParaRPr lang="de-CH" sz="11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28174"/>
                  </a:ext>
                </a:extLst>
              </a:tr>
              <a:tr h="223487">
                <a:tc>
                  <a:txBody>
                    <a:bodyPr/>
                    <a:lstStyle/>
                    <a:p>
                      <a:pPr algn="ctr"/>
                      <a:r>
                        <a:rPr lang="en-GB" sz="900" dirty="0">
                          <a:effectLst/>
                        </a:rPr>
                        <a:t>Complete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KNNImputer</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0.06</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±0.021</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376968"/>
                  </a:ext>
                </a:extLst>
              </a:tr>
              <a:tr h="223487">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OneHot+KNN</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XGBoost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0.19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2136223"/>
                  </a:ext>
                </a:extLst>
              </a:tr>
              <a:tr h="223487">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OneHot+KNN</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SVM</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0.08</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0.19</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±0.015</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545547"/>
                  </a:ext>
                </a:extLst>
              </a:tr>
            </a:tbl>
          </a:graphicData>
        </a:graphic>
      </p:graphicFrame>
      <p:graphicFrame>
        <p:nvGraphicFramePr>
          <p:cNvPr id="40" name="Tabelle 39">
            <a:extLst>
              <a:ext uri="{FF2B5EF4-FFF2-40B4-BE49-F238E27FC236}">
                <a16:creationId xmlns:a16="http://schemas.microsoft.com/office/drawing/2014/main" id="{88509B9D-2BD2-4EF8-945B-915368CCEADC}"/>
              </a:ext>
            </a:extLst>
          </p:cNvPr>
          <p:cNvGraphicFramePr>
            <a:graphicFrameLocks noGrp="1"/>
          </p:cNvGraphicFramePr>
          <p:nvPr>
            <p:extLst>
              <p:ext uri="{D42A27DB-BD31-4B8C-83A1-F6EECF244321}">
                <p14:modId xmlns:p14="http://schemas.microsoft.com/office/powerpoint/2010/main" val="2395091920"/>
              </p:ext>
            </p:extLst>
          </p:nvPr>
        </p:nvGraphicFramePr>
        <p:xfrm>
          <a:off x="6976225" y="3992728"/>
          <a:ext cx="3794171" cy="946911"/>
        </p:xfrm>
        <a:graphic>
          <a:graphicData uri="http://schemas.openxmlformats.org/drawingml/2006/table">
            <a:tbl>
              <a:tblPr firstRow="1" firstCol="1" bandRow="1">
                <a:tableStyleId>{5940675A-B579-460E-94D1-54222C63F5DA}</a:tableStyleId>
              </a:tblPr>
              <a:tblGrid>
                <a:gridCol w="661874">
                  <a:extLst>
                    <a:ext uri="{9D8B030D-6E8A-4147-A177-3AD203B41FA5}">
                      <a16:colId xmlns:a16="http://schemas.microsoft.com/office/drawing/2014/main" val="368385025"/>
                    </a:ext>
                  </a:extLst>
                </a:gridCol>
                <a:gridCol w="791210">
                  <a:extLst>
                    <a:ext uri="{9D8B030D-6E8A-4147-A177-3AD203B41FA5}">
                      <a16:colId xmlns:a16="http://schemas.microsoft.com/office/drawing/2014/main" val="1703007327"/>
                    </a:ext>
                  </a:extLst>
                </a:gridCol>
                <a:gridCol w="794385">
                  <a:extLst>
                    <a:ext uri="{9D8B030D-6E8A-4147-A177-3AD203B41FA5}">
                      <a16:colId xmlns:a16="http://schemas.microsoft.com/office/drawing/2014/main" val="3049959562"/>
                    </a:ext>
                  </a:extLst>
                </a:gridCol>
                <a:gridCol w="587296">
                  <a:extLst>
                    <a:ext uri="{9D8B030D-6E8A-4147-A177-3AD203B41FA5}">
                      <a16:colId xmlns:a16="http://schemas.microsoft.com/office/drawing/2014/main" val="927825915"/>
                    </a:ext>
                  </a:extLst>
                </a:gridCol>
                <a:gridCol w="456786">
                  <a:extLst>
                    <a:ext uri="{9D8B030D-6E8A-4147-A177-3AD203B41FA5}">
                      <a16:colId xmlns:a16="http://schemas.microsoft.com/office/drawing/2014/main" val="2398368587"/>
                    </a:ext>
                  </a:extLst>
                </a:gridCol>
                <a:gridCol w="502620">
                  <a:extLst>
                    <a:ext uri="{9D8B030D-6E8A-4147-A177-3AD203B41FA5}">
                      <a16:colId xmlns:a16="http://schemas.microsoft.com/office/drawing/2014/main" val="2118832762"/>
                    </a:ext>
                  </a:extLst>
                </a:gridCol>
              </a:tblGrid>
              <a:tr h="221589">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3656283"/>
                  </a:ext>
                </a:extLst>
              </a:tr>
              <a:tr h="221589">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No 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XGBoost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0.06</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0.18</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3383497"/>
                  </a:ext>
                </a:extLst>
              </a:tr>
              <a:tr h="282144">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No OneHot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Decision Tree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0.1</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0.22</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00885671"/>
                  </a:ext>
                </a:extLst>
              </a:tr>
              <a:tr h="221589">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SVM</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0.08</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±0.043</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1168440"/>
                  </a:ext>
                </a:extLst>
              </a:tr>
            </a:tbl>
          </a:graphicData>
        </a:graphic>
      </p:graphicFrame>
      <p:sp>
        <p:nvSpPr>
          <p:cNvPr id="53" name="Textfeld 52">
            <a:extLst>
              <a:ext uri="{FF2B5EF4-FFF2-40B4-BE49-F238E27FC236}">
                <a16:creationId xmlns:a16="http://schemas.microsoft.com/office/drawing/2014/main" id="{9EF222CF-0B36-4A85-88C3-8618AD4642AC}"/>
              </a:ext>
            </a:extLst>
          </p:cNvPr>
          <p:cNvSpPr txBox="1"/>
          <p:nvPr/>
        </p:nvSpPr>
        <p:spPr>
          <a:xfrm>
            <a:off x="1059569" y="1895765"/>
            <a:ext cx="4114800" cy="369332"/>
          </a:xfrm>
          <a:prstGeom prst="rect">
            <a:avLst/>
          </a:prstGeom>
          <a:noFill/>
        </p:spPr>
        <p:txBody>
          <a:bodyPr wrap="square" rtlCol="0">
            <a:spAutoFit/>
          </a:bodyPr>
          <a:lstStyle/>
          <a:p>
            <a:r>
              <a:rPr lang="en-GB" dirty="0">
                <a:solidFill>
                  <a:srgbClr val="2F5597"/>
                </a:solidFill>
                <a:latin typeface="Helvetica Neue" panose="02000503000000020004"/>
              </a:rPr>
              <a:t>Category (4 Classes)</a:t>
            </a:r>
          </a:p>
        </p:txBody>
      </p:sp>
      <p:sp>
        <p:nvSpPr>
          <p:cNvPr id="54" name="Textfeld 53">
            <a:extLst>
              <a:ext uri="{FF2B5EF4-FFF2-40B4-BE49-F238E27FC236}">
                <a16:creationId xmlns:a16="http://schemas.microsoft.com/office/drawing/2014/main" id="{0A0CB229-9163-41A5-AB26-A2715A7A589C}"/>
              </a:ext>
            </a:extLst>
          </p:cNvPr>
          <p:cNvSpPr txBox="1"/>
          <p:nvPr/>
        </p:nvSpPr>
        <p:spPr>
          <a:xfrm>
            <a:off x="1063689" y="2218364"/>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55" name="Textfeld 54">
            <a:extLst>
              <a:ext uri="{FF2B5EF4-FFF2-40B4-BE49-F238E27FC236}">
                <a16:creationId xmlns:a16="http://schemas.microsoft.com/office/drawing/2014/main" id="{11FF9FCC-0C06-4C8A-80E1-2C5C0CFFCD6E}"/>
              </a:ext>
            </a:extLst>
          </p:cNvPr>
          <p:cNvSpPr txBox="1"/>
          <p:nvPr/>
        </p:nvSpPr>
        <p:spPr>
          <a:xfrm>
            <a:off x="1063689" y="3731118"/>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56" name="Textfeld 55">
            <a:extLst>
              <a:ext uri="{FF2B5EF4-FFF2-40B4-BE49-F238E27FC236}">
                <a16:creationId xmlns:a16="http://schemas.microsoft.com/office/drawing/2014/main" id="{60C0C633-17DC-498F-91FA-04FA7ED68945}"/>
              </a:ext>
            </a:extLst>
          </p:cNvPr>
          <p:cNvSpPr txBox="1"/>
          <p:nvPr/>
        </p:nvSpPr>
        <p:spPr>
          <a:xfrm>
            <a:off x="6932058" y="1866955"/>
            <a:ext cx="4114800" cy="369332"/>
          </a:xfrm>
          <a:prstGeom prst="rect">
            <a:avLst/>
          </a:prstGeom>
          <a:noFill/>
        </p:spPr>
        <p:txBody>
          <a:bodyPr wrap="square" rtlCol="0">
            <a:spAutoFit/>
          </a:bodyPr>
          <a:lstStyle/>
          <a:p>
            <a:r>
              <a:rPr lang="en-GB" dirty="0">
                <a:solidFill>
                  <a:srgbClr val="2F5597"/>
                </a:solidFill>
                <a:latin typeface="Helvetica Neue" panose="02000503000000020004"/>
              </a:rPr>
              <a:t>Specific Diagnosis (12 Classes)</a:t>
            </a:r>
          </a:p>
        </p:txBody>
      </p:sp>
      <p:sp>
        <p:nvSpPr>
          <p:cNvPr id="57" name="Textfeld 56">
            <a:extLst>
              <a:ext uri="{FF2B5EF4-FFF2-40B4-BE49-F238E27FC236}">
                <a16:creationId xmlns:a16="http://schemas.microsoft.com/office/drawing/2014/main" id="{8910F10D-944A-454F-8ED1-781AB5C0F366}"/>
              </a:ext>
            </a:extLst>
          </p:cNvPr>
          <p:cNvSpPr txBox="1"/>
          <p:nvPr/>
        </p:nvSpPr>
        <p:spPr>
          <a:xfrm>
            <a:off x="6936178" y="2189554"/>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58" name="Textfeld 57">
            <a:extLst>
              <a:ext uri="{FF2B5EF4-FFF2-40B4-BE49-F238E27FC236}">
                <a16:creationId xmlns:a16="http://schemas.microsoft.com/office/drawing/2014/main" id="{1CBA3F00-C896-4803-89B1-43124BE13195}"/>
              </a:ext>
            </a:extLst>
          </p:cNvPr>
          <p:cNvSpPr txBox="1"/>
          <p:nvPr/>
        </p:nvSpPr>
        <p:spPr>
          <a:xfrm>
            <a:off x="6936178" y="3702308"/>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Tree>
    <p:extLst>
      <p:ext uri="{BB962C8B-B14F-4D97-AF65-F5344CB8AC3E}">
        <p14:creationId xmlns:p14="http://schemas.microsoft.com/office/powerpoint/2010/main" val="35836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4914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itel 1">
            <a:extLst>
              <a:ext uri="{FF2B5EF4-FFF2-40B4-BE49-F238E27FC236}">
                <a16:creationId xmlns:a16="http://schemas.microsoft.com/office/drawing/2014/main" id="{4665678C-BB69-448F-9076-1EA1D3679776}"/>
              </a:ext>
            </a:extLst>
          </p:cNvPr>
          <p:cNvSpPr>
            <a:spLocks noGrp="1"/>
          </p:cNvSpPr>
          <p:nvPr>
            <p:ph type="title"/>
          </p:nvPr>
        </p:nvSpPr>
        <p:spPr>
          <a:xfrm>
            <a:off x="1198012" y="1971404"/>
            <a:ext cx="10515600" cy="623045"/>
          </a:xfrm>
        </p:spPr>
        <p:txBody>
          <a:bodyPr>
            <a:normAutofit/>
          </a:bodyPr>
          <a:lstStyle/>
          <a:p>
            <a:r>
              <a:rPr lang="de-CH" sz="2400" dirty="0">
                <a:solidFill>
                  <a:srgbClr val="2F5597"/>
                </a:solidFill>
                <a:latin typeface="Helvetica Neue" panose="02000503000000020004"/>
                <a:ea typeface="+mn-ea"/>
                <a:cs typeface="+mn-cs"/>
              </a:rPr>
              <a:t>Conclusion</a:t>
            </a: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28/06/2021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13</a:t>
            </a:fld>
            <a:endParaRPr lang="de-CH"/>
          </a:p>
        </p:txBody>
      </p:sp>
      <p:grpSp>
        <p:nvGrpSpPr>
          <p:cNvPr id="40" name="Gruppieren 39">
            <a:extLst>
              <a:ext uri="{FF2B5EF4-FFF2-40B4-BE49-F238E27FC236}">
                <a16:creationId xmlns:a16="http://schemas.microsoft.com/office/drawing/2014/main" id="{BE2C95D5-CC52-40F7-9FFD-606394C987AD}"/>
              </a:ext>
            </a:extLst>
          </p:cNvPr>
          <p:cNvGrpSpPr/>
          <p:nvPr/>
        </p:nvGrpSpPr>
        <p:grpSpPr>
          <a:xfrm>
            <a:off x="9285144" y="886846"/>
            <a:ext cx="3310173" cy="6913099"/>
            <a:chOff x="9285144" y="886846"/>
            <a:chExt cx="3310173" cy="6913099"/>
          </a:xfrm>
        </p:grpSpPr>
        <p:pic>
          <p:nvPicPr>
            <p:cNvPr id="17" name="Grafik 16">
              <a:extLst>
                <a:ext uri="{FF2B5EF4-FFF2-40B4-BE49-F238E27FC236}">
                  <a16:creationId xmlns:a16="http://schemas.microsoft.com/office/drawing/2014/main" id="{986A0574-F708-4E8D-BB85-FAECD1BF7514}"/>
                </a:ext>
              </a:extLst>
            </p:cNvPr>
            <p:cNvPicPr>
              <a:picLocks noChangeAspect="1"/>
            </p:cNvPicPr>
            <p:nvPr/>
          </p:nvPicPr>
          <p:blipFill>
            <a:blip r:embed="rId3"/>
            <a:stretch>
              <a:fillRect/>
            </a:stretch>
          </p:blipFill>
          <p:spPr>
            <a:xfrm>
              <a:off x="9317082" y="886846"/>
              <a:ext cx="1676906" cy="2388134"/>
            </a:xfrm>
            <a:prstGeom prst="rect">
              <a:avLst/>
            </a:prstGeom>
            <a:ln>
              <a:noFill/>
            </a:ln>
          </p:spPr>
        </p:pic>
        <p:pic>
          <p:nvPicPr>
            <p:cNvPr id="26" name="Grafik 25">
              <a:extLst>
                <a:ext uri="{FF2B5EF4-FFF2-40B4-BE49-F238E27FC236}">
                  <a16:creationId xmlns:a16="http://schemas.microsoft.com/office/drawing/2014/main" id="{57764915-E54D-41E6-BD0B-DA3A609CA018}"/>
                </a:ext>
              </a:extLst>
            </p:cNvPr>
            <p:cNvPicPr>
              <a:picLocks noChangeAspect="1"/>
            </p:cNvPicPr>
            <p:nvPr/>
          </p:nvPicPr>
          <p:blipFill rotWithShape="1">
            <a:blip r:embed="rId4"/>
            <a:srcRect t="1220"/>
            <a:stretch/>
          </p:blipFill>
          <p:spPr>
            <a:xfrm>
              <a:off x="9285144" y="3224113"/>
              <a:ext cx="1676906" cy="2350888"/>
            </a:xfrm>
            <a:prstGeom prst="rect">
              <a:avLst/>
            </a:prstGeom>
          </p:spPr>
        </p:pic>
        <p:pic>
          <p:nvPicPr>
            <p:cNvPr id="33" name="Grafik 32">
              <a:extLst>
                <a:ext uri="{FF2B5EF4-FFF2-40B4-BE49-F238E27FC236}">
                  <a16:creationId xmlns:a16="http://schemas.microsoft.com/office/drawing/2014/main" id="{0D1374F8-30E0-4C39-83E0-3EEC0139A7A1}"/>
                </a:ext>
              </a:extLst>
            </p:cNvPr>
            <p:cNvPicPr>
              <a:picLocks noChangeAspect="1"/>
            </p:cNvPicPr>
            <p:nvPr/>
          </p:nvPicPr>
          <p:blipFill>
            <a:blip r:embed="rId5"/>
            <a:stretch>
              <a:fillRect/>
            </a:stretch>
          </p:blipFill>
          <p:spPr>
            <a:xfrm>
              <a:off x="9297710" y="5420016"/>
              <a:ext cx="1680309" cy="2379929"/>
            </a:xfrm>
            <a:prstGeom prst="rect">
              <a:avLst/>
            </a:prstGeom>
          </p:spPr>
        </p:pic>
        <p:pic>
          <p:nvPicPr>
            <p:cNvPr id="35" name="Grafik 34">
              <a:extLst>
                <a:ext uri="{FF2B5EF4-FFF2-40B4-BE49-F238E27FC236}">
                  <a16:creationId xmlns:a16="http://schemas.microsoft.com/office/drawing/2014/main" id="{05ADCFA2-B832-4807-A03D-C20431EFD04F}"/>
                </a:ext>
              </a:extLst>
            </p:cNvPr>
            <p:cNvPicPr>
              <a:picLocks noChangeAspect="1"/>
            </p:cNvPicPr>
            <p:nvPr/>
          </p:nvPicPr>
          <p:blipFill rotWithShape="1">
            <a:blip r:embed="rId6"/>
            <a:srcRect t="15856"/>
            <a:stretch/>
          </p:blipFill>
          <p:spPr>
            <a:xfrm>
              <a:off x="10905416" y="886846"/>
              <a:ext cx="1676906" cy="2004715"/>
            </a:xfrm>
            <a:prstGeom prst="rect">
              <a:avLst/>
            </a:prstGeom>
          </p:spPr>
        </p:pic>
        <p:pic>
          <p:nvPicPr>
            <p:cNvPr id="37" name="Grafik 36">
              <a:extLst>
                <a:ext uri="{FF2B5EF4-FFF2-40B4-BE49-F238E27FC236}">
                  <a16:creationId xmlns:a16="http://schemas.microsoft.com/office/drawing/2014/main" id="{B2E0DF4C-FB6B-4DDF-BFCB-5CB46D159404}"/>
                </a:ext>
              </a:extLst>
            </p:cNvPr>
            <p:cNvPicPr>
              <a:picLocks noChangeAspect="1"/>
            </p:cNvPicPr>
            <p:nvPr/>
          </p:nvPicPr>
          <p:blipFill>
            <a:blip r:embed="rId7"/>
            <a:stretch>
              <a:fillRect/>
            </a:stretch>
          </p:blipFill>
          <p:spPr>
            <a:xfrm>
              <a:off x="10913976" y="2774115"/>
              <a:ext cx="1678155" cy="2379929"/>
            </a:xfrm>
            <a:prstGeom prst="rect">
              <a:avLst/>
            </a:prstGeom>
          </p:spPr>
        </p:pic>
        <p:pic>
          <p:nvPicPr>
            <p:cNvPr id="39" name="Grafik 38">
              <a:extLst>
                <a:ext uri="{FF2B5EF4-FFF2-40B4-BE49-F238E27FC236}">
                  <a16:creationId xmlns:a16="http://schemas.microsoft.com/office/drawing/2014/main" id="{DFF78DE5-C09D-4C28-8921-333226FAFA82}"/>
                </a:ext>
              </a:extLst>
            </p:cNvPr>
            <p:cNvPicPr>
              <a:picLocks noChangeAspect="1"/>
            </p:cNvPicPr>
            <p:nvPr/>
          </p:nvPicPr>
          <p:blipFill rotWithShape="1">
            <a:blip r:embed="rId8"/>
            <a:srcRect l="758" t="592"/>
            <a:stretch/>
          </p:blipFill>
          <p:spPr>
            <a:xfrm>
              <a:off x="10928205" y="5116506"/>
              <a:ext cx="1667112" cy="2379930"/>
            </a:xfrm>
            <a:prstGeom prst="rect">
              <a:avLst/>
            </a:prstGeom>
          </p:spPr>
        </p:pic>
      </p:grpSp>
      <p:sp>
        <p:nvSpPr>
          <p:cNvPr id="41" name="Rechteck 40">
            <a:extLst>
              <a:ext uri="{FF2B5EF4-FFF2-40B4-BE49-F238E27FC236}">
                <a16:creationId xmlns:a16="http://schemas.microsoft.com/office/drawing/2014/main" id="{64FD76B6-D5C6-4DE5-88B1-2D16C503FD94}"/>
              </a:ext>
            </a:extLst>
          </p:cNvPr>
          <p:cNvSpPr/>
          <p:nvPr/>
        </p:nvSpPr>
        <p:spPr>
          <a:xfrm>
            <a:off x="9348009" y="876597"/>
            <a:ext cx="3288143" cy="6710592"/>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feld 14">
            <a:extLst>
              <a:ext uri="{FF2B5EF4-FFF2-40B4-BE49-F238E27FC236}">
                <a16:creationId xmlns:a16="http://schemas.microsoft.com/office/drawing/2014/main" id="{5F29D429-26D2-438A-9084-3C8DA7606DB2}"/>
              </a:ext>
            </a:extLst>
          </p:cNvPr>
          <p:cNvSpPr txBox="1"/>
          <p:nvPr/>
        </p:nvSpPr>
        <p:spPr>
          <a:xfrm>
            <a:off x="1363896" y="2594449"/>
            <a:ext cx="7503966" cy="286232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a:rPr>
              <a:t>Hard to classify, overlapping groups</a:t>
            </a:r>
          </a:p>
          <a:p>
            <a:pPr marL="285750" indent="-285750">
              <a:buFont typeface="Arial" panose="020B0604020202020204" pitchFamily="34" charset="0"/>
              <a:buChar char="•"/>
            </a:pPr>
            <a:r>
              <a:rPr lang="en-GB" dirty="0">
                <a:latin typeface="Helvetica Neue Light" panose="02000403000000020004"/>
              </a:rPr>
              <a:t>Class imbalance</a:t>
            </a:r>
          </a:p>
          <a:p>
            <a:pPr marL="285750" indent="-285750">
              <a:buFont typeface="Arial" panose="020B0604020202020204" pitchFamily="34" charset="0"/>
              <a:buChar char="•"/>
            </a:pPr>
            <a:r>
              <a:rPr lang="en-GB" dirty="0">
                <a:latin typeface="Helvetica Neue Light" panose="02000403000000020004"/>
              </a:rPr>
              <a:t>Tree based ensemble models yield best results</a:t>
            </a:r>
          </a:p>
          <a:p>
            <a:pPr marL="285750" indent="-285750">
              <a:buFont typeface="Arial" panose="020B0604020202020204" pitchFamily="34" charset="0"/>
              <a:buChar char="•"/>
            </a:pPr>
            <a:r>
              <a:rPr lang="en-GB" dirty="0">
                <a:latin typeface="Helvetica Neue Light" panose="02000403000000020004"/>
              </a:rPr>
              <a:t>Found important features per location, category or specific diagnosis overall</a:t>
            </a:r>
          </a:p>
          <a:p>
            <a:pPr marL="285750" indent="-285750">
              <a:buFont typeface="Arial" panose="020B0604020202020204" pitchFamily="34" charset="0"/>
              <a:buChar char="•"/>
            </a:pPr>
            <a:r>
              <a:rPr lang="en-GB" dirty="0">
                <a:latin typeface="Helvetica Neue Light" panose="02000403000000020004"/>
              </a:rPr>
              <a:t>Some improvement by handling male and female patients differently</a:t>
            </a:r>
          </a:p>
          <a:p>
            <a:endParaRPr lang="en-GB" dirty="0">
              <a:latin typeface="Helvetica Neue"/>
            </a:endParaRPr>
          </a:p>
          <a:p>
            <a:r>
              <a:rPr lang="en-GB" i="1" dirty="0">
                <a:latin typeface="Helvetica Neue Light" panose="02000403000000020004"/>
              </a:rPr>
              <a:t>How to continue?</a:t>
            </a:r>
          </a:p>
          <a:p>
            <a:pPr marL="285750" indent="-285750">
              <a:buFont typeface="Arial" panose="020B0604020202020204" pitchFamily="34" charset="0"/>
              <a:buChar char="•"/>
            </a:pPr>
            <a:r>
              <a:rPr lang="en-GB" dirty="0">
                <a:latin typeface="Helvetica Neue Light" panose="02000403000000020004"/>
              </a:rPr>
              <a:t>Refine models</a:t>
            </a:r>
          </a:p>
          <a:p>
            <a:pPr marL="285750" indent="-285750">
              <a:buFont typeface="Arial" panose="020B0604020202020204" pitchFamily="34" charset="0"/>
              <a:buChar char="•"/>
            </a:pPr>
            <a:r>
              <a:rPr lang="en-GB" dirty="0">
                <a:latin typeface="Helvetica Neue Light" panose="02000403000000020004"/>
              </a:rPr>
              <a:t>Strengthen confidence in feature importance</a:t>
            </a:r>
          </a:p>
        </p:txBody>
      </p:sp>
      <p:cxnSp>
        <p:nvCxnSpPr>
          <p:cNvPr id="36" name="Gerader Verbinder 35">
            <a:extLst>
              <a:ext uri="{FF2B5EF4-FFF2-40B4-BE49-F238E27FC236}">
                <a16:creationId xmlns:a16="http://schemas.microsoft.com/office/drawing/2014/main" id="{0DBE9F64-A7BD-48D6-B940-8293FF54709A}"/>
              </a:ext>
            </a:extLst>
          </p:cNvPr>
          <p:cNvCxnSpPr>
            <a:cxnSpLocks/>
          </p:cNvCxnSpPr>
          <p:nvPr/>
        </p:nvCxnSpPr>
        <p:spPr>
          <a:xfrm>
            <a:off x="10810386" y="365618"/>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2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l="26069" r="26069"/>
          <a:stretch/>
        </p:blipFill>
        <p:spPr bwMode="auto">
          <a:xfrm>
            <a:off x="8878742" y="2381638"/>
            <a:ext cx="2604887" cy="3626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p:cNvPicPr>
            <a:picLocks noChangeAspect="1" noChangeArrowheads="1"/>
          </p:cNvPicPr>
          <p:nvPr/>
        </p:nvPicPr>
        <p:blipFill>
          <a:blip r:embed="rId4">
            <a:extLst>
              <a:ext uri="{28A0092B-C50C-407E-A947-70E740481C1C}">
                <a14:useLocalDpi xmlns:a14="http://schemas.microsoft.com/office/drawing/2010/main" val="0"/>
              </a:ext>
            </a:extLst>
          </a:blip>
          <a:srcRect t="3181" b="3181"/>
          <a:stretch/>
        </p:blipFill>
        <p:spPr bwMode="auto">
          <a:xfrm>
            <a:off x="6163263" y="2379046"/>
            <a:ext cx="2578066" cy="36210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t="3323" b="3323"/>
          <a:stretch/>
        </p:blipFill>
        <p:spPr bwMode="auto">
          <a:xfrm>
            <a:off x="3440304" y="2383611"/>
            <a:ext cx="2595915" cy="36350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BE81ED6-EDF7-4D12-951E-DFCFD08B1C34}"/>
              </a:ext>
            </a:extLst>
          </p:cNvPr>
          <p:cNvPicPr>
            <a:picLocks noChangeAspect="1"/>
          </p:cNvPicPr>
          <p:nvPr/>
        </p:nvPicPr>
        <p:blipFill>
          <a:blip r:embed="rId6">
            <a:extLst>
              <a:ext uri="{28A0092B-C50C-407E-A947-70E740481C1C}">
                <a14:useLocalDpi xmlns:a14="http://schemas.microsoft.com/office/drawing/2010/main" val="0"/>
              </a:ext>
            </a:extLst>
          </a:blip>
          <a:srcRect l="2045" r="2045"/>
          <a:stretch/>
        </p:blipFill>
        <p:spPr>
          <a:xfrm>
            <a:off x="731425" y="2383611"/>
            <a:ext cx="2602006" cy="3617259"/>
          </a:xfrm>
          <a:prstGeom prst="rect">
            <a:avLst/>
          </a:prstGeom>
        </p:spPr>
      </p:pic>
      <p:grpSp>
        <p:nvGrpSpPr>
          <p:cNvPr id="4" name="Group 5">
            <a:extLst>
              <a:ext uri="{FF2B5EF4-FFF2-40B4-BE49-F238E27FC236}">
                <a16:creationId xmlns:a16="http://schemas.microsoft.com/office/drawing/2014/main" id="{7314B5D8-244B-4485-B738-57838AFDC7C4}"/>
              </a:ext>
            </a:extLst>
          </p:cNvPr>
          <p:cNvGrpSpPr/>
          <p:nvPr/>
        </p:nvGrpSpPr>
        <p:grpSpPr>
          <a:xfrm>
            <a:off x="728173" y="1164842"/>
            <a:ext cx="10729660" cy="396781"/>
            <a:chOff x="745055" y="5336242"/>
            <a:chExt cx="10946365" cy="404795"/>
          </a:xfrm>
        </p:grpSpPr>
        <p:sp>
          <p:nvSpPr>
            <p:cNvPr id="5" name="Rectangle 13">
              <a:extLst>
                <a:ext uri="{FF2B5EF4-FFF2-40B4-BE49-F238E27FC236}">
                  <a16:creationId xmlns:a16="http://schemas.microsoft.com/office/drawing/2014/main" id="{B6D28E2C-BFAE-4DE7-B9AD-B44227568CD7}"/>
                </a:ext>
              </a:extLst>
            </p:cNvPr>
            <p:cNvSpPr/>
            <p:nvPr/>
          </p:nvSpPr>
          <p:spPr>
            <a:xfrm>
              <a:off x="3841114" y="5336242"/>
              <a:ext cx="4754246" cy="404795"/>
            </a:xfrm>
            <a:prstGeom prst="rect">
              <a:avLst/>
            </a:prstGeom>
            <a:noFill/>
          </p:spPr>
          <p:txBody>
            <a:bodyPr wrap="square" lIns="0" rIns="0">
              <a:noAutofit/>
            </a:bodyPr>
            <a:lstStyle/>
            <a:p>
              <a:pPr algn="ctr" defTabSz="913325">
                <a:lnSpc>
                  <a:spcPts val="2200"/>
                </a:lnSpc>
                <a:spcBef>
                  <a:spcPts val="1200"/>
                </a:spcBef>
                <a:defRPr/>
              </a:pPr>
              <a:r>
                <a:rPr lang="en-US" sz="2353"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rPr>
                <a:t>Agenda</a:t>
              </a:r>
              <a:endParaRPr lang="en-US" sz="1567"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4">
              <a:extLst>
                <a:ext uri="{FF2B5EF4-FFF2-40B4-BE49-F238E27FC236}">
                  <a16:creationId xmlns:a16="http://schemas.microsoft.com/office/drawing/2014/main" id="{681D6669-87FC-4AEC-96FD-440D2B9F4D6B}"/>
                </a:ext>
              </a:extLst>
            </p:cNvPr>
            <p:cNvCxnSpPr>
              <a:cxnSpLocks/>
            </p:cNvCxnSpPr>
            <p:nvPr/>
          </p:nvCxnSpPr>
          <p:spPr>
            <a:xfrm>
              <a:off x="745055" y="5524500"/>
              <a:ext cx="463730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DC4120A4-9F99-4A80-B023-F2D8959D969F}"/>
                </a:ext>
              </a:extLst>
            </p:cNvPr>
            <p:cNvCxnSpPr>
              <a:cxnSpLocks/>
            </p:cNvCxnSpPr>
            <p:nvPr/>
          </p:nvCxnSpPr>
          <p:spPr>
            <a:xfrm>
              <a:off x="7119723" y="5524500"/>
              <a:ext cx="457169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47">
            <a:extLst>
              <a:ext uri="{FF2B5EF4-FFF2-40B4-BE49-F238E27FC236}">
                <a16:creationId xmlns:a16="http://schemas.microsoft.com/office/drawing/2014/main" id="{9211E5FD-76BF-4D56-B1FB-10F06CC46796}"/>
              </a:ext>
            </a:extLst>
          </p:cNvPr>
          <p:cNvSpPr/>
          <p:nvPr/>
        </p:nvSpPr>
        <p:spPr bwMode="auto">
          <a:xfrm>
            <a:off x="3440303" y="4123877"/>
            <a:ext cx="2586541"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4" name="Rectangle 7">
            <a:extLst>
              <a:ext uri="{FF2B5EF4-FFF2-40B4-BE49-F238E27FC236}">
                <a16:creationId xmlns:a16="http://schemas.microsoft.com/office/drawing/2014/main" id="{4C9F37CA-7FD8-4248-8C91-32C5F00EA26F}"/>
              </a:ext>
            </a:extLst>
          </p:cNvPr>
          <p:cNvSpPr/>
          <p:nvPr/>
        </p:nvSpPr>
        <p:spPr bwMode="auto">
          <a:xfrm>
            <a:off x="7311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358519" numCol="1" rtlCol="0" anchor="b" anchorCtr="0" compatLnSpc="1">
            <a:prstTxWarp prst="textNoShape">
              <a:avLst/>
            </a:prstTxWarp>
          </a:bodyPr>
          <a:lstStyle/>
          <a:p>
            <a:pPr algn="ctr" defTabSz="913400" fontAlgn="base">
              <a:spcBef>
                <a:spcPct val="0"/>
              </a:spcBef>
              <a:spcAft>
                <a:spcPts val="588"/>
              </a:spcAft>
              <a:defRPr/>
            </a:pPr>
            <a:endParaRPr lang="en-US" sz="1765" kern="0" spc="-108"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46">
            <a:extLst>
              <a:ext uri="{FF2B5EF4-FFF2-40B4-BE49-F238E27FC236}">
                <a16:creationId xmlns:a16="http://schemas.microsoft.com/office/drawing/2014/main" id="{C9522D74-38BF-48E0-BCFB-7E77FBE6B57D}"/>
              </a:ext>
            </a:extLst>
          </p:cNvPr>
          <p:cNvSpPr/>
          <p:nvPr/>
        </p:nvSpPr>
        <p:spPr bwMode="auto">
          <a:xfrm>
            <a:off x="8864915" y="4130752"/>
            <a:ext cx="2595915"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2" name="Rechteck 21">
            <a:extLst>
              <a:ext uri="{FF2B5EF4-FFF2-40B4-BE49-F238E27FC236}">
                <a16:creationId xmlns:a16="http://schemas.microsoft.com/office/drawing/2014/main" id="{FA40A942-CD67-40CA-A978-3F3509ACDE6E}"/>
              </a:ext>
            </a:extLst>
          </p:cNvPr>
          <p:cNvSpPr/>
          <p:nvPr/>
        </p:nvSpPr>
        <p:spPr>
          <a:xfrm>
            <a:off x="3625975" y="5062752"/>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EDA/Preprocessing</a:t>
            </a:r>
          </a:p>
        </p:txBody>
      </p:sp>
      <p:sp>
        <p:nvSpPr>
          <p:cNvPr id="26" name="Rectangle 45">
            <a:extLst>
              <a:ext uri="{FF2B5EF4-FFF2-40B4-BE49-F238E27FC236}">
                <a16:creationId xmlns:a16="http://schemas.microsoft.com/office/drawing/2014/main" id="{C5685623-1987-4E4B-ADCE-6F1202074A38}"/>
              </a:ext>
            </a:extLst>
          </p:cNvPr>
          <p:cNvSpPr/>
          <p:nvPr/>
        </p:nvSpPr>
        <p:spPr bwMode="auto">
          <a:xfrm>
            <a:off x="6166216" y="4122363"/>
            <a:ext cx="2575113"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31" name="Rechteck 30">
            <a:extLst>
              <a:ext uri="{FF2B5EF4-FFF2-40B4-BE49-F238E27FC236}">
                <a16:creationId xmlns:a16="http://schemas.microsoft.com/office/drawing/2014/main" id="{E9CF95B5-E0D2-4A26-B9EC-4086D0113103}"/>
              </a:ext>
            </a:extLst>
          </p:cNvPr>
          <p:cNvSpPr/>
          <p:nvPr/>
        </p:nvSpPr>
        <p:spPr>
          <a:xfrm>
            <a:off x="6337729"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Modelling/Results</a:t>
            </a:r>
          </a:p>
        </p:txBody>
      </p:sp>
      <p:sp>
        <p:nvSpPr>
          <p:cNvPr id="32" name="Rechteck 31">
            <a:extLst>
              <a:ext uri="{FF2B5EF4-FFF2-40B4-BE49-F238E27FC236}">
                <a16:creationId xmlns:a16="http://schemas.microsoft.com/office/drawing/2014/main" id="{1597FAFC-E2C2-446D-9243-B6453FBADBC0}"/>
              </a:ext>
            </a:extLst>
          </p:cNvPr>
          <p:cNvSpPr/>
          <p:nvPr/>
        </p:nvSpPr>
        <p:spPr>
          <a:xfrm>
            <a:off x="9043863"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Conclusion/Q&amp;A</a:t>
            </a:r>
            <a:endParaRPr lang="en-US"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echteck 32">
            <a:extLst>
              <a:ext uri="{FF2B5EF4-FFF2-40B4-BE49-F238E27FC236}">
                <a16:creationId xmlns:a16="http://schemas.microsoft.com/office/drawing/2014/main" id="{E1A42954-B215-4078-86B7-BED2E560D1AF}"/>
              </a:ext>
            </a:extLst>
          </p:cNvPr>
          <p:cNvSpPr/>
          <p:nvPr/>
        </p:nvSpPr>
        <p:spPr>
          <a:xfrm>
            <a:off x="917033" y="5062751"/>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19" name="Rectangle 8">
            <a:extLst>
              <a:ext uri="{FF2B5EF4-FFF2-40B4-BE49-F238E27FC236}">
                <a16:creationId xmlns:a16="http://schemas.microsoft.com/office/drawing/2014/main" id="{74B61E5A-6B61-44FF-A03E-23DD8BDBB75B}"/>
              </a:ext>
            </a:extLst>
          </p:cNvPr>
          <p:cNvSpPr/>
          <p:nvPr/>
        </p:nvSpPr>
        <p:spPr bwMode="auto">
          <a:xfrm>
            <a:off x="1729" y="6002599"/>
            <a:ext cx="12190271" cy="8554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3" name="Datumsplatzhalter 2">
            <a:extLst>
              <a:ext uri="{FF2B5EF4-FFF2-40B4-BE49-F238E27FC236}">
                <a16:creationId xmlns:a16="http://schemas.microsoft.com/office/drawing/2014/main" id="{276409F5-DA0E-40DE-9820-5D21E014E881}"/>
              </a:ext>
            </a:extLst>
          </p:cNvPr>
          <p:cNvSpPr>
            <a:spLocks noGrp="1"/>
          </p:cNvSpPr>
          <p:nvPr>
            <p:ph type="dt" sz="half" idx="10"/>
          </p:nvPr>
        </p:nvSpPr>
        <p:spPr/>
        <p:txBody>
          <a:bodyPr/>
          <a:lstStyle/>
          <a:p>
            <a:fld id="{93DF1834-CED1-46D6-BB7B-6C52CF0E4649}" type="datetime1">
              <a:rPr lang="en-GB" smtClean="0"/>
              <a:t>28/06/2021</a:t>
            </a:fld>
            <a:endParaRPr lang="de-CH"/>
          </a:p>
        </p:txBody>
      </p:sp>
      <p:sp>
        <p:nvSpPr>
          <p:cNvPr id="8" name="Fußzeilenplatzhalter 7">
            <a:extLst>
              <a:ext uri="{FF2B5EF4-FFF2-40B4-BE49-F238E27FC236}">
                <a16:creationId xmlns:a16="http://schemas.microsoft.com/office/drawing/2014/main" id="{802AB3D0-2EF8-4F8E-8F02-D14EEA52902D}"/>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E1415D0A-FC30-4F68-82BD-B49573F0E925}"/>
              </a:ext>
            </a:extLst>
          </p:cNvPr>
          <p:cNvSpPr>
            <a:spLocks noGrp="1"/>
          </p:cNvSpPr>
          <p:nvPr>
            <p:ph type="sldNum" sz="quarter" idx="12"/>
          </p:nvPr>
        </p:nvSpPr>
        <p:spPr/>
        <p:txBody>
          <a:bodyPr/>
          <a:lstStyle/>
          <a:p>
            <a:fld id="{2FD792E3-E401-4E03-A367-A0CE4F17704C}" type="slidenum">
              <a:rPr lang="de-CH" smtClean="0"/>
              <a:t>2</a:t>
            </a:fld>
            <a:endParaRPr lang="de-CH"/>
          </a:p>
        </p:txBody>
      </p:sp>
    </p:spTree>
    <p:extLst>
      <p:ext uri="{BB962C8B-B14F-4D97-AF65-F5344CB8AC3E}">
        <p14:creationId xmlns:p14="http://schemas.microsoft.com/office/powerpoint/2010/main" val="308178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ppt_x"/>
                                          </p:val>
                                        </p:tav>
                                        <p:tav tm="100000">
                                          <p:val>
                                            <p:strVal val="#ppt_x"/>
                                          </p:val>
                                        </p:tav>
                                      </p:tavLst>
                                    </p:anim>
                                    <p:anim calcmode="lin" valueType="num">
                                      <p:cBhvr additive="base">
                                        <p:cTn id="32" dur="7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2052"/>
                                        </p:tgtEl>
                                        <p:attrNameLst>
                                          <p:attrName>style.visibility</p:attrName>
                                        </p:attrNameLst>
                                      </p:cBhvr>
                                      <p:to>
                                        <p:strVal val="visible"/>
                                      </p:to>
                                    </p:set>
                                    <p:anim calcmode="lin" valueType="num">
                                      <p:cBhvr additive="base">
                                        <p:cTn id="35" dur="750" fill="hold"/>
                                        <p:tgtEl>
                                          <p:spTgt spid="2052"/>
                                        </p:tgtEl>
                                        <p:attrNameLst>
                                          <p:attrName>ppt_x</p:attrName>
                                        </p:attrNameLst>
                                      </p:cBhvr>
                                      <p:tavLst>
                                        <p:tav tm="0">
                                          <p:val>
                                            <p:strVal val="#ppt_x"/>
                                          </p:val>
                                        </p:tav>
                                        <p:tav tm="100000">
                                          <p:val>
                                            <p:strVal val="#ppt_x"/>
                                          </p:val>
                                        </p:tav>
                                      </p:tavLst>
                                    </p:anim>
                                    <p:anim calcmode="lin" valueType="num">
                                      <p:cBhvr additive="base">
                                        <p:cTn id="36" dur="750" fill="hold"/>
                                        <p:tgtEl>
                                          <p:spTgt spid="205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750" fill="hold"/>
                                        <p:tgtEl>
                                          <p:spTgt spid="2"/>
                                        </p:tgtEl>
                                        <p:attrNameLst>
                                          <p:attrName>ppt_x</p:attrName>
                                        </p:attrNameLst>
                                      </p:cBhvr>
                                      <p:tavLst>
                                        <p:tav tm="0">
                                          <p:val>
                                            <p:strVal val="#ppt_x"/>
                                          </p:val>
                                        </p:tav>
                                        <p:tav tm="100000">
                                          <p:val>
                                            <p:strVal val="#ppt_x"/>
                                          </p:val>
                                        </p:tav>
                                      </p:tavLst>
                                    </p:anim>
                                    <p:anim calcmode="lin" valueType="num">
                                      <p:cBhvr additive="base">
                                        <p:cTn id="40" dur="75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5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750" fill="hold"/>
                                        <p:tgtEl>
                                          <p:spTgt spid="2056"/>
                                        </p:tgtEl>
                                        <p:attrNameLst>
                                          <p:attrName>ppt_x</p:attrName>
                                        </p:attrNameLst>
                                      </p:cBhvr>
                                      <p:tavLst>
                                        <p:tav tm="0">
                                          <p:val>
                                            <p:strVal val="#ppt_x"/>
                                          </p:val>
                                        </p:tav>
                                        <p:tav tm="100000">
                                          <p:val>
                                            <p:strVal val="#ppt_x"/>
                                          </p:val>
                                        </p:tav>
                                      </p:tavLst>
                                    </p:anim>
                                    <p:anim calcmode="lin" valueType="num">
                                      <p:cBhvr additive="base">
                                        <p:cTn id="44" dur="75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2" grpId="0"/>
      <p:bldP spid="26" grpId="0" animBg="1"/>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1D10A144-46FB-4C9C-BE64-6E39C96333EE}"/>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8" name="Freeform 11">
            <a:extLst>
              <a:ext uri="{FF2B5EF4-FFF2-40B4-BE49-F238E27FC236}">
                <a16:creationId xmlns:a16="http://schemas.microsoft.com/office/drawing/2014/main" id="{EC1A9298-73EE-4BDA-9716-4F12C56E4B1A}"/>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9" name="Freeform 11">
            <a:extLst>
              <a:ext uri="{FF2B5EF4-FFF2-40B4-BE49-F238E27FC236}">
                <a16:creationId xmlns:a16="http://schemas.microsoft.com/office/drawing/2014/main" id="{BE6F8B31-F48F-419F-A8B9-249E61977798}"/>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10" name="Freeform 11">
            <a:extLst>
              <a:ext uri="{FF2B5EF4-FFF2-40B4-BE49-F238E27FC236}">
                <a16:creationId xmlns:a16="http://schemas.microsoft.com/office/drawing/2014/main" id="{D2BC7D6D-A633-4A65-8DE6-89464C7E7977}"/>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cxnSp>
        <p:nvCxnSpPr>
          <p:cNvPr id="12" name="Gerader Verbinder 11">
            <a:extLst>
              <a:ext uri="{FF2B5EF4-FFF2-40B4-BE49-F238E27FC236}">
                <a16:creationId xmlns:a16="http://schemas.microsoft.com/office/drawing/2014/main" id="{8A86DBCA-17EE-439C-A9CD-538B6B8AF7BA}"/>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Gerader Verbinder 20">
            <a:extLst>
              <a:ext uri="{FF2B5EF4-FFF2-40B4-BE49-F238E27FC236}">
                <a16:creationId xmlns:a16="http://schemas.microsoft.com/office/drawing/2014/main" id="{52058366-8535-42CC-B402-2545A5D92077}"/>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Gerader Verbinder 21">
            <a:extLst>
              <a:ext uri="{FF2B5EF4-FFF2-40B4-BE49-F238E27FC236}">
                <a16:creationId xmlns:a16="http://schemas.microsoft.com/office/drawing/2014/main" id="{F0970E43-6ADE-484E-83B6-C6A72FAEEF1B}"/>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Gerader Verbinder 22">
            <a:extLst>
              <a:ext uri="{FF2B5EF4-FFF2-40B4-BE49-F238E27FC236}">
                <a16:creationId xmlns:a16="http://schemas.microsoft.com/office/drawing/2014/main" id="{BE57CFFF-EA96-4614-B811-5765F1A22234}"/>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Gerader Verbinder 23">
            <a:extLst>
              <a:ext uri="{FF2B5EF4-FFF2-40B4-BE49-F238E27FC236}">
                <a16:creationId xmlns:a16="http://schemas.microsoft.com/office/drawing/2014/main" id="{A910D4C8-91C0-47C3-99CA-206906BBF13D}"/>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Gerader Verbinder 25">
            <a:extLst>
              <a:ext uri="{FF2B5EF4-FFF2-40B4-BE49-F238E27FC236}">
                <a16:creationId xmlns:a16="http://schemas.microsoft.com/office/drawing/2014/main" id="{E036445C-8CEF-4878-BBBC-06A1BE79C54D}"/>
              </a:ext>
            </a:extLst>
          </p:cNvPr>
          <p:cNvCxnSpPr>
            <a:cxnSpLocks/>
          </p:cNvCxnSpPr>
          <p:nvPr/>
        </p:nvCxnSpPr>
        <p:spPr>
          <a:xfrm>
            <a:off x="-1163217" y="356078"/>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Freeform 11">
            <a:extLst>
              <a:ext uri="{FF2B5EF4-FFF2-40B4-BE49-F238E27FC236}">
                <a16:creationId xmlns:a16="http://schemas.microsoft.com/office/drawing/2014/main" id="{BEDD1A53-1E4B-480F-8320-63C2E587C293}"/>
              </a:ext>
            </a:extLst>
          </p:cNvPr>
          <p:cNvSpPr/>
          <p:nvPr/>
        </p:nvSpPr>
        <p:spPr>
          <a:xfrm>
            <a:off x="1512507"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DB27C9D-3FF2-4F26-B56C-F4A50EAF6B23}"/>
              </a:ext>
            </a:extLst>
          </p:cNvPr>
          <p:cNvSpPr txBox="1"/>
          <p:nvPr/>
        </p:nvSpPr>
        <p:spPr>
          <a:xfrm>
            <a:off x="3749419" y="481291"/>
            <a:ext cx="1793212"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extfeld 31">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cxnSp>
        <p:nvCxnSpPr>
          <p:cNvPr id="34" name="Gerader Verbinder 33">
            <a:extLst>
              <a:ext uri="{FF2B5EF4-FFF2-40B4-BE49-F238E27FC236}">
                <a16:creationId xmlns:a16="http://schemas.microsoft.com/office/drawing/2014/main" id="{9F9C0F81-EAD7-4569-A4A3-D3689E3D055F}"/>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Inhaltsplatzhalter 14">
            <a:extLst>
              <a:ext uri="{FF2B5EF4-FFF2-40B4-BE49-F238E27FC236}">
                <a16:creationId xmlns:a16="http://schemas.microsoft.com/office/drawing/2014/main" id="{766CDEA2-F44B-4AD5-B12A-5546B2FA2F28}"/>
              </a:ext>
            </a:extLst>
          </p:cNvPr>
          <p:cNvSpPr txBox="1">
            <a:spLocks/>
          </p:cNvSpPr>
          <p:nvPr/>
        </p:nvSpPr>
        <p:spPr>
          <a:xfrm>
            <a:off x="828732" y="1914346"/>
            <a:ext cx="5157787"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i="1" dirty="0">
                <a:latin typeface="Helvetica Neue Light" panose="02000403000000020004"/>
              </a:rPr>
              <a:t>Goal</a:t>
            </a:r>
          </a:p>
          <a:p>
            <a:r>
              <a:rPr lang="en-GB" sz="1800" dirty="0">
                <a:latin typeface="Helvetica Neue Light" panose="02000403000000020004"/>
              </a:rPr>
              <a:t>Classification on target features</a:t>
            </a:r>
          </a:p>
          <a:p>
            <a:r>
              <a:rPr lang="en-GB" sz="1800" dirty="0">
                <a:latin typeface="Helvetica Neue Light" panose="02000403000000020004"/>
              </a:rPr>
              <a:t>Identification of important feature subset </a:t>
            </a:r>
          </a:p>
          <a:p>
            <a:pPr marL="0" indent="0">
              <a:buFont typeface="Arial" panose="020B0604020202020204" pitchFamily="34" charset="0"/>
              <a:buNone/>
            </a:pPr>
            <a:r>
              <a:rPr lang="en-GB" sz="1800" i="1" dirty="0">
                <a:latin typeface="Helvetica Neue Light" panose="02000403000000020004"/>
              </a:rPr>
              <a:t>Approach</a:t>
            </a:r>
          </a:p>
          <a:p>
            <a:pPr marL="342900" indent="-342900">
              <a:buFont typeface="+mj-lt"/>
              <a:buAutoNum type="arabicPeriod"/>
            </a:pPr>
            <a:r>
              <a:rPr lang="en-GB" sz="1800" dirty="0">
                <a:latin typeface="Helvetica Neue Light" panose="02000403000000020004"/>
              </a:rPr>
              <a:t>EDA </a:t>
            </a:r>
          </a:p>
          <a:p>
            <a:pPr marL="342900" indent="-342900">
              <a:buFont typeface="+mj-lt"/>
              <a:buAutoNum type="arabicPeriod"/>
            </a:pPr>
            <a:r>
              <a:rPr lang="en-GB" sz="1800" dirty="0">
                <a:latin typeface="Helvetica Neue Light" panose="02000403000000020004"/>
              </a:rPr>
              <a:t>Preprocessing</a:t>
            </a:r>
          </a:p>
          <a:p>
            <a:pPr marL="342900" indent="-342900">
              <a:buFont typeface="+mj-lt"/>
              <a:buAutoNum type="arabicPeriod"/>
            </a:pPr>
            <a:r>
              <a:rPr lang="en-GB" sz="1800" dirty="0">
                <a:latin typeface="Helvetica Neue Light" panose="02000403000000020004"/>
              </a:rPr>
              <a:t>Model identification</a:t>
            </a:r>
          </a:p>
          <a:p>
            <a:pPr marL="342900" indent="-342900">
              <a:buFont typeface="+mj-lt"/>
              <a:buAutoNum type="arabicPeriod"/>
            </a:pPr>
            <a:r>
              <a:rPr lang="en-GB" sz="1800" dirty="0">
                <a:latin typeface="Helvetica Neue Light" panose="02000403000000020004"/>
              </a:rPr>
              <a:t>Feature importance extraction</a:t>
            </a:r>
          </a:p>
          <a:p>
            <a:endParaRPr lang="en-GB" sz="1800" dirty="0">
              <a:latin typeface="Helvetica Neue Light" panose="02000403000000020004"/>
            </a:endParaRPr>
          </a:p>
        </p:txBody>
      </p:sp>
      <p:sp>
        <p:nvSpPr>
          <p:cNvPr id="27" name="Inhaltsplatzhalter 16">
            <a:extLst>
              <a:ext uri="{FF2B5EF4-FFF2-40B4-BE49-F238E27FC236}">
                <a16:creationId xmlns:a16="http://schemas.microsoft.com/office/drawing/2014/main" id="{1FFBE442-0239-4FD6-8EB1-069FEF51BBD7}"/>
              </a:ext>
            </a:extLst>
          </p:cNvPr>
          <p:cNvSpPr txBox="1">
            <a:spLocks/>
          </p:cNvSpPr>
          <p:nvPr/>
        </p:nvSpPr>
        <p:spPr>
          <a:xfrm>
            <a:off x="5395612" y="1925726"/>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Helvetica Neue Light" panose="02000403000000020004"/>
              </a:rPr>
              <a:t>1075 samples (426 male, 649 female)</a:t>
            </a:r>
          </a:p>
          <a:p>
            <a:r>
              <a:rPr lang="en-GB" sz="1800" dirty="0">
                <a:latin typeface="Helvetica Neue Light" panose="02000403000000020004"/>
              </a:rPr>
              <a:t>64 attributes (excluding «range» and «UOM»)</a:t>
            </a:r>
          </a:p>
          <a:p>
            <a:r>
              <a:rPr lang="en-GB" sz="1800" dirty="0">
                <a:latin typeface="Helvetica Neue Light" panose="02000403000000020004"/>
              </a:rPr>
              <a:t>Mixture of categorical and numerical attributes</a:t>
            </a:r>
          </a:p>
          <a:p>
            <a:r>
              <a:rPr lang="en-GB" sz="1800" dirty="0">
                <a:latin typeface="Helvetica Neue Light" panose="02000403000000020004"/>
              </a:rPr>
              <a:t>Added «uveitis»-attribute</a:t>
            </a:r>
          </a:p>
          <a:p>
            <a:r>
              <a:rPr lang="en-GB" sz="1800" dirty="0">
                <a:latin typeface="Helvetica Neue Light" panose="02000403000000020004"/>
              </a:rPr>
              <a:t>«HLA»-Features not considered</a:t>
            </a:r>
          </a:p>
          <a:p>
            <a:endParaRPr lang="en-GB" sz="1800" dirty="0">
              <a:latin typeface="Helvetica Neue Light" panose="02000403000000020004"/>
            </a:endParaRPr>
          </a:p>
        </p:txBody>
      </p:sp>
      <p:sp>
        <p:nvSpPr>
          <p:cNvPr id="36" name="Textfeld 35">
            <a:extLst>
              <a:ext uri="{FF2B5EF4-FFF2-40B4-BE49-F238E27FC236}">
                <a16:creationId xmlns:a16="http://schemas.microsoft.com/office/drawing/2014/main" id="{E940C125-A885-4269-8508-61FD14470C80}"/>
              </a:ext>
            </a:extLst>
          </p:cNvPr>
          <p:cNvSpPr txBox="1"/>
          <p:nvPr/>
        </p:nvSpPr>
        <p:spPr>
          <a:xfrm>
            <a:off x="5459034" y="5100100"/>
            <a:ext cx="1995054" cy="769441"/>
          </a:xfrm>
          <a:prstGeom prst="rect">
            <a:avLst/>
          </a:prstGeom>
          <a:noFill/>
        </p:spPr>
        <p:txBody>
          <a:bodyPr wrap="square" rtlCol="0">
            <a:spAutoFit/>
          </a:bodyPr>
          <a:lstStyle/>
          <a:p>
            <a:r>
              <a:rPr lang="en-GB" sz="4400" b="1" dirty="0">
                <a:solidFill>
                  <a:srgbClr val="2F5597"/>
                </a:solidFill>
              </a:rPr>
              <a:t>52</a:t>
            </a:r>
            <a:r>
              <a:rPr lang="en-GB" sz="3200" b="1" dirty="0">
                <a:solidFill>
                  <a:srgbClr val="2F5597"/>
                </a:solidFill>
              </a:rPr>
              <a:t> </a:t>
            </a:r>
          </a:p>
        </p:txBody>
      </p:sp>
      <p:sp>
        <p:nvSpPr>
          <p:cNvPr id="37" name="Textfeld 36">
            <a:extLst>
              <a:ext uri="{FF2B5EF4-FFF2-40B4-BE49-F238E27FC236}">
                <a16:creationId xmlns:a16="http://schemas.microsoft.com/office/drawing/2014/main" id="{07DC0F1F-F32B-480C-B05A-83BB6FFF4547}"/>
              </a:ext>
            </a:extLst>
          </p:cNvPr>
          <p:cNvSpPr txBox="1"/>
          <p:nvPr/>
        </p:nvSpPr>
        <p:spPr>
          <a:xfrm>
            <a:off x="7736826" y="4119415"/>
            <a:ext cx="1995054" cy="769441"/>
          </a:xfrm>
          <a:prstGeom prst="rect">
            <a:avLst/>
          </a:prstGeom>
          <a:noFill/>
        </p:spPr>
        <p:txBody>
          <a:bodyPr wrap="square" rtlCol="0">
            <a:spAutoFit/>
          </a:bodyPr>
          <a:lstStyle/>
          <a:p>
            <a:r>
              <a:rPr lang="en-GB" sz="4400" b="1" dirty="0">
                <a:solidFill>
                  <a:srgbClr val="2F5597"/>
                </a:solidFill>
              </a:rPr>
              <a:t>3</a:t>
            </a:r>
            <a:r>
              <a:rPr lang="en-GB" sz="3200" b="1" dirty="0">
                <a:solidFill>
                  <a:srgbClr val="2F5597"/>
                </a:solidFill>
              </a:rPr>
              <a:t> </a:t>
            </a:r>
          </a:p>
        </p:txBody>
      </p:sp>
      <p:sp>
        <p:nvSpPr>
          <p:cNvPr id="38" name="Textfeld 37">
            <a:extLst>
              <a:ext uri="{FF2B5EF4-FFF2-40B4-BE49-F238E27FC236}">
                <a16:creationId xmlns:a16="http://schemas.microsoft.com/office/drawing/2014/main" id="{FEB8C849-4325-45A0-A119-56A068B644C6}"/>
              </a:ext>
            </a:extLst>
          </p:cNvPr>
          <p:cNvSpPr txBox="1"/>
          <p:nvPr/>
        </p:nvSpPr>
        <p:spPr>
          <a:xfrm>
            <a:off x="5471285" y="4124033"/>
            <a:ext cx="1995054" cy="769441"/>
          </a:xfrm>
          <a:prstGeom prst="rect">
            <a:avLst/>
          </a:prstGeom>
          <a:noFill/>
        </p:spPr>
        <p:txBody>
          <a:bodyPr wrap="square" rtlCol="0">
            <a:spAutoFit/>
          </a:bodyPr>
          <a:lstStyle/>
          <a:p>
            <a:r>
              <a:rPr lang="en-GB" sz="4400" b="1" dirty="0">
                <a:solidFill>
                  <a:srgbClr val="2F5597"/>
                </a:solidFill>
              </a:rPr>
              <a:t>712</a:t>
            </a:r>
            <a:r>
              <a:rPr lang="en-GB" sz="3200" b="1" dirty="0">
                <a:solidFill>
                  <a:srgbClr val="2F5597"/>
                </a:solidFill>
              </a:rPr>
              <a:t> </a:t>
            </a:r>
          </a:p>
        </p:txBody>
      </p:sp>
      <p:sp>
        <p:nvSpPr>
          <p:cNvPr id="39" name="Textfeld 38">
            <a:extLst>
              <a:ext uri="{FF2B5EF4-FFF2-40B4-BE49-F238E27FC236}">
                <a16:creationId xmlns:a16="http://schemas.microsoft.com/office/drawing/2014/main" id="{656CCD65-D2E9-473D-9ADB-179C501D04EA}"/>
              </a:ext>
            </a:extLst>
          </p:cNvPr>
          <p:cNvSpPr txBox="1"/>
          <p:nvPr/>
        </p:nvSpPr>
        <p:spPr>
          <a:xfrm>
            <a:off x="7736826" y="5100100"/>
            <a:ext cx="1995054" cy="769441"/>
          </a:xfrm>
          <a:prstGeom prst="rect">
            <a:avLst/>
          </a:prstGeom>
          <a:noFill/>
        </p:spPr>
        <p:txBody>
          <a:bodyPr wrap="square" rtlCol="0">
            <a:spAutoFit/>
          </a:bodyPr>
          <a:lstStyle/>
          <a:p>
            <a:r>
              <a:rPr lang="en-GB" sz="4400" b="1" dirty="0">
                <a:solidFill>
                  <a:srgbClr val="2F5597"/>
                </a:solidFill>
              </a:rPr>
              <a:t>9</a:t>
            </a:r>
            <a:r>
              <a:rPr lang="en-GB" sz="3200" b="1" dirty="0">
                <a:solidFill>
                  <a:srgbClr val="2F5597"/>
                </a:solidFill>
              </a:rPr>
              <a:t> </a:t>
            </a:r>
          </a:p>
        </p:txBody>
      </p:sp>
      <p:sp>
        <p:nvSpPr>
          <p:cNvPr id="40" name="Textfeld 39">
            <a:extLst>
              <a:ext uri="{FF2B5EF4-FFF2-40B4-BE49-F238E27FC236}">
                <a16:creationId xmlns:a16="http://schemas.microsoft.com/office/drawing/2014/main" id="{CBCE8A87-0BF6-424F-A3AD-6F5F85F6884A}"/>
              </a:ext>
            </a:extLst>
          </p:cNvPr>
          <p:cNvSpPr txBox="1"/>
          <p:nvPr/>
        </p:nvSpPr>
        <p:spPr>
          <a:xfrm>
            <a:off x="5471285" y="4657046"/>
            <a:ext cx="1995054" cy="276999"/>
          </a:xfrm>
          <a:prstGeom prst="rect">
            <a:avLst/>
          </a:prstGeom>
          <a:noFill/>
        </p:spPr>
        <p:txBody>
          <a:bodyPr wrap="square" rtlCol="0">
            <a:spAutoFit/>
          </a:bodyPr>
          <a:lstStyle/>
          <a:p>
            <a:r>
              <a:rPr lang="en-GB" sz="1200" dirty="0">
                <a:solidFill>
                  <a:schemeClr val="bg1">
                    <a:lumMod val="65000"/>
                  </a:schemeClr>
                </a:solidFill>
              </a:rPr>
              <a:t>Models</a:t>
            </a:r>
            <a:r>
              <a:rPr lang="en-GB" sz="1200" b="1" dirty="0">
                <a:solidFill>
                  <a:schemeClr val="bg1">
                    <a:lumMod val="65000"/>
                  </a:schemeClr>
                </a:solidFill>
              </a:rPr>
              <a:t> </a:t>
            </a:r>
          </a:p>
        </p:txBody>
      </p:sp>
      <p:sp>
        <p:nvSpPr>
          <p:cNvPr id="41" name="Textfeld 40">
            <a:extLst>
              <a:ext uri="{FF2B5EF4-FFF2-40B4-BE49-F238E27FC236}">
                <a16:creationId xmlns:a16="http://schemas.microsoft.com/office/drawing/2014/main" id="{9046D6CD-6916-4A46-A415-56554B20C234}"/>
              </a:ext>
            </a:extLst>
          </p:cNvPr>
          <p:cNvSpPr txBox="1"/>
          <p:nvPr/>
        </p:nvSpPr>
        <p:spPr>
          <a:xfrm>
            <a:off x="7736826" y="4657047"/>
            <a:ext cx="1995054" cy="276999"/>
          </a:xfrm>
          <a:prstGeom prst="rect">
            <a:avLst/>
          </a:prstGeom>
          <a:noFill/>
        </p:spPr>
        <p:txBody>
          <a:bodyPr wrap="square" rtlCol="0">
            <a:spAutoFit/>
          </a:bodyPr>
          <a:lstStyle/>
          <a:p>
            <a:r>
              <a:rPr lang="en-GB" sz="1200" dirty="0">
                <a:solidFill>
                  <a:schemeClr val="bg1">
                    <a:lumMod val="65000"/>
                  </a:schemeClr>
                </a:solidFill>
              </a:rPr>
              <a:t>Datasets</a:t>
            </a:r>
          </a:p>
        </p:txBody>
      </p:sp>
      <p:sp>
        <p:nvSpPr>
          <p:cNvPr id="42" name="Textfeld 41">
            <a:extLst>
              <a:ext uri="{FF2B5EF4-FFF2-40B4-BE49-F238E27FC236}">
                <a16:creationId xmlns:a16="http://schemas.microsoft.com/office/drawing/2014/main" id="{96CEA02F-B56E-4CCC-A875-1B912A9C17FE}"/>
              </a:ext>
            </a:extLst>
          </p:cNvPr>
          <p:cNvSpPr txBox="1"/>
          <p:nvPr/>
        </p:nvSpPr>
        <p:spPr>
          <a:xfrm>
            <a:off x="5457680" y="5636495"/>
            <a:ext cx="2166896" cy="276999"/>
          </a:xfrm>
          <a:prstGeom prst="rect">
            <a:avLst/>
          </a:prstGeom>
          <a:noFill/>
        </p:spPr>
        <p:txBody>
          <a:bodyPr wrap="square" rtlCol="0">
            <a:spAutoFit/>
          </a:bodyPr>
          <a:lstStyle/>
          <a:p>
            <a:r>
              <a:rPr lang="en-GB" sz="1200" dirty="0">
                <a:solidFill>
                  <a:schemeClr val="bg1">
                    <a:lumMod val="65000"/>
                  </a:schemeClr>
                </a:solidFill>
              </a:rPr>
              <a:t>Preprocessing</a:t>
            </a:r>
            <a:r>
              <a:rPr lang="en-GB" sz="1000" b="1" dirty="0">
                <a:solidFill>
                  <a:schemeClr val="bg1">
                    <a:lumMod val="65000"/>
                  </a:schemeClr>
                </a:solidFill>
              </a:rPr>
              <a:t> </a:t>
            </a:r>
            <a:r>
              <a:rPr lang="en-GB" sz="1200" dirty="0">
                <a:solidFill>
                  <a:schemeClr val="bg1">
                    <a:lumMod val="65000"/>
                  </a:schemeClr>
                </a:solidFill>
              </a:rPr>
              <a:t>Combinations</a:t>
            </a:r>
          </a:p>
        </p:txBody>
      </p:sp>
      <p:sp>
        <p:nvSpPr>
          <p:cNvPr id="43" name="Textfeld 42">
            <a:extLst>
              <a:ext uri="{FF2B5EF4-FFF2-40B4-BE49-F238E27FC236}">
                <a16:creationId xmlns:a16="http://schemas.microsoft.com/office/drawing/2014/main" id="{EB016073-63EC-4BE0-B897-E63018D71CBF}"/>
              </a:ext>
            </a:extLst>
          </p:cNvPr>
          <p:cNvSpPr txBox="1"/>
          <p:nvPr/>
        </p:nvSpPr>
        <p:spPr>
          <a:xfrm>
            <a:off x="7736826" y="5636495"/>
            <a:ext cx="1995054" cy="276999"/>
          </a:xfrm>
          <a:prstGeom prst="rect">
            <a:avLst/>
          </a:prstGeom>
          <a:noFill/>
        </p:spPr>
        <p:txBody>
          <a:bodyPr wrap="square" rtlCol="0">
            <a:spAutoFit/>
          </a:bodyPr>
          <a:lstStyle/>
          <a:p>
            <a:r>
              <a:rPr lang="en-GB" sz="1200" dirty="0">
                <a:solidFill>
                  <a:schemeClr val="bg1">
                    <a:lumMod val="65000"/>
                  </a:schemeClr>
                </a:solidFill>
              </a:rPr>
              <a:t>Datasets</a:t>
            </a:r>
          </a:p>
        </p:txBody>
      </p:sp>
      <p:sp>
        <p:nvSpPr>
          <p:cNvPr id="44" name="Textplatzhalter 13">
            <a:extLst>
              <a:ext uri="{FF2B5EF4-FFF2-40B4-BE49-F238E27FC236}">
                <a16:creationId xmlns:a16="http://schemas.microsoft.com/office/drawing/2014/main" id="{84E52825-BD29-43EF-8277-B8929D6CB72B}"/>
              </a:ext>
            </a:extLst>
          </p:cNvPr>
          <p:cNvSpPr txBox="1">
            <a:spLocks/>
          </p:cNvSpPr>
          <p:nvPr/>
        </p:nvSpPr>
        <p:spPr>
          <a:xfrm>
            <a:off x="828732" y="1470498"/>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400" dirty="0">
                <a:solidFill>
                  <a:srgbClr val="2F5597"/>
                </a:solidFill>
                <a:latin typeface="Helvetica Neue" panose="02000503000000020004"/>
              </a:rPr>
              <a:t>Project</a:t>
            </a:r>
            <a:endParaRPr lang="de-CH" dirty="0">
              <a:solidFill>
                <a:srgbClr val="2F5597"/>
              </a:solidFill>
              <a:latin typeface="Helvetica Neue" panose="02000503000000020004"/>
            </a:endParaRPr>
          </a:p>
        </p:txBody>
      </p:sp>
      <p:sp>
        <p:nvSpPr>
          <p:cNvPr id="45" name="Textplatzhalter 15">
            <a:extLst>
              <a:ext uri="{FF2B5EF4-FFF2-40B4-BE49-F238E27FC236}">
                <a16:creationId xmlns:a16="http://schemas.microsoft.com/office/drawing/2014/main" id="{21B21F82-D654-4F04-9156-27291A4D92F7}"/>
              </a:ext>
            </a:extLst>
          </p:cNvPr>
          <p:cNvSpPr txBox="1">
            <a:spLocks/>
          </p:cNvSpPr>
          <p:nvPr/>
        </p:nvSpPr>
        <p:spPr>
          <a:xfrm>
            <a:off x="5395612" y="1450212"/>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2F5597"/>
                </a:solidFill>
                <a:latin typeface="Helvetica Neue" panose="02000503000000020004"/>
              </a:rPr>
              <a:t>Data description</a:t>
            </a:r>
          </a:p>
        </p:txBody>
      </p:sp>
      <p:sp>
        <p:nvSpPr>
          <p:cNvPr id="46" name="Datumsplatzhalter 1">
            <a:extLst>
              <a:ext uri="{FF2B5EF4-FFF2-40B4-BE49-F238E27FC236}">
                <a16:creationId xmlns:a16="http://schemas.microsoft.com/office/drawing/2014/main" id="{8BF9FDEB-969F-4A49-BC77-003B7C9BD8AF}"/>
              </a:ext>
            </a:extLst>
          </p:cNvPr>
          <p:cNvSpPr>
            <a:spLocks noGrp="1"/>
          </p:cNvSpPr>
          <p:nvPr>
            <p:ph type="dt" sz="half" idx="10"/>
          </p:nvPr>
        </p:nvSpPr>
        <p:spPr>
          <a:xfrm>
            <a:off x="838200" y="6356350"/>
            <a:ext cx="2743200" cy="365125"/>
          </a:xfrm>
        </p:spPr>
        <p:txBody>
          <a:bodyPr/>
          <a:lstStyle/>
          <a:p>
            <a:fld id="{76FBC214-A102-40A2-9BF9-8892C6F5CF17}" type="datetime1">
              <a:rPr lang="en-GB" smtClean="0"/>
              <a:t>28/06/2021</a:t>
            </a:fld>
            <a:endParaRPr lang="de-CH" dirty="0"/>
          </a:p>
        </p:txBody>
      </p:sp>
      <p:sp>
        <p:nvSpPr>
          <p:cNvPr id="47" name="Fußzeilenplatzhalter 2">
            <a:extLst>
              <a:ext uri="{FF2B5EF4-FFF2-40B4-BE49-F238E27FC236}">
                <a16:creationId xmlns:a16="http://schemas.microsoft.com/office/drawing/2014/main" id="{F8A361EF-3A28-4C8E-99A7-D9F07728061E}"/>
              </a:ext>
            </a:extLst>
          </p:cNvPr>
          <p:cNvSpPr>
            <a:spLocks noGrp="1"/>
          </p:cNvSpPr>
          <p:nvPr>
            <p:ph type="ftr" sz="quarter" idx="11"/>
          </p:nvPr>
        </p:nvSpPr>
        <p:spPr>
          <a:xfrm>
            <a:off x="4038600" y="6356350"/>
            <a:ext cx="4114800" cy="365125"/>
          </a:xfrm>
        </p:spPr>
        <p:txBody>
          <a:bodyPr/>
          <a:lstStyle/>
          <a:p>
            <a:r>
              <a:rPr lang="de-CH"/>
              <a:t>Roman Studer, Alexandre Rau</a:t>
            </a:r>
          </a:p>
        </p:txBody>
      </p:sp>
      <p:sp>
        <p:nvSpPr>
          <p:cNvPr id="48" name="Foliennummernplatzhalter 13">
            <a:extLst>
              <a:ext uri="{FF2B5EF4-FFF2-40B4-BE49-F238E27FC236}">
                <a16:creationId xmlns:a16="http://schemas.microsoft.com/office/drawing/2014/main" id="{ED8F260A-B387-47EB-BA3F-08B55C37049A}"/>
              </a:ext>
            </a:extLst>
          </p:cNvPr>
          <p:cNvSpPr>
            <a:spLocks noGrp="1"/>
          </p:cNvSpPr>
          <p:nvPr>
            <p:ph type="sldNum" sz="quarter" idx="12"/>
          </p:nvPr>
        </p:nvSpPr>
        <p:spPr>
          <a:xfrm>
            <a:off x="8610600" y="6356350"/>
            <a:ext cx="2743200" cy="365125"/>
          </a:xfrm>
        </p:spPr>
        <p:txBody>
          <a:bodyPr/>
          <a:lstStyle/>
          <a:p>
            <a:fld id="{2FD792E3-E401-4E03-A367-A0CE4F17704C}" type="slidenum">
              <a:rPr lang="de-CH" smtClean="0"/>
              <a:t>3</a:t>
            </a:fld>
            <a:endParaRPr lang="de-CH"/>
          </a:p>
        </p:txBody>
      </p:sp>
    </p:spTree>
    <p:extLst>
      <p:ext uri="{BB962C8B-B14F-4D97-AF65-F5344CB8AC3E}">
        <p14:creationId xmlns:p14="http://schemas.microsoft.com/office/powerpoint/2010/main" val="12517715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750"/>
                                        <p:tgtEl>
                                          <p:spTgt spid="26"/>
                                        </p:tgtEl>
                                      </p:cBhvr>
                                    </p:animEffect>
                                  </p:childTnLst>
                                </p:cTn>
                              </p:par>
                            </p:childTnLst>
                          </p:cTn>
                        </p:par>
                        <p:par>
                          <p:cTn id="43" fill="hold">
                            <p:stCondLst>
                              <p:cond delay="275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8" grpId="0" animBg="1"/>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28/06/2021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4</a:t>
            </a:fld>
            <a:endParaRPr lang="de-CH"/>
          </a:p>
        </p:txBody>
      </p:sp>
      <p:pic>
        <p:nvPicPr>
          <p:cNvPr id="22" name="Immagine 47">
            <a:extLst>
              <a:ext uri="{FF2B5EF4-FFF2-40B4-BE49-F238E27FC236}">
                <a16:creationId xmlns:a16="http://schemas.microsoft.com/office/drawing/2014/main" id="{4F77C02A-71E6-46E0-8059-117678EA32C3}"/>
              </a:ext>
            </a:extLst>
          </p:cNvPr>
          <p:cNvPicPr>
            <a:picLocks noChangeAspect="1"/>
          </p:cNvPicPr>
          <p:nvPr/>
        </p:nvPicPr>
        <p:blipFill>
          <a:blip r:embed="rId3"/>
          <a:stretch>
            <a:fillRect/>
          </a:stretch>
        </p:blipFill>
        <p:spPr>
          <a:xfrm>
            <a:off x="513555" y="1828048"/>
            <a:ext cx="8925556" cy="3521411"/>
          </a:xfrm>
          <a:prstGeom prst="rect">
            <a:avLst/>
          </a:prstGeom>
        </p:spPr>
      </p:pic>
      <p:sp>
        <p:nvSpPr>
          <p:cNvPr id="23" name="CasellaDiTesto 50">
            <a:extLst>
              <a:ext uri="{FF2B5EF4-FFF2-40B4-BE49-F238E27FC236}">
                <a16:creationId xmlns:a16="http://schemas.microsoft.com/office/drawing/2014/main" id="{FB3FC487-68B9-4C82-B72F-B0639355D1B9}"/>
              </a:ext>
            </a:extLst>
          </p:cNvPr>
          <p:cNvSpPr txBox="1"/>
          <p:nvPr/>
        </p:nvSpPr>
        <p:spPr>
          <a:xfrm>
            <a:off x="9439111" y="1828049"/>
            <a:ext cx="2825776" cy="2513949"/>
          </a:xfrm>
          <a:prstGeom prst="rect">
            <a:avLst/>
          </a:prstGeom>
          <a:noFill/>
        </p:spPr>
        <p:txBody>
          <a:bodyPr wrap="square" tIns="36000" bIns="36000" rtlCol="0">
            <a:spAutoFit/>
          </a:bodyPr>
          <a:lstStyle/>
          <a:p>
            <a:pPr marL="285750" indent="-285750">
              <a:buFont typeface="Arial" panose="020B0604020202020204" pitchFamily="34" charset="0"/>
              <a:buChar char="•"/>
            </a:pPr>
            <a:r>
              <a:rPr lang="en-AU" dirty="0">
                <a:latin typeface="Helvetica Neue Light" panose="02000403000000020004"/>
              </a:rPr>
              <a:t>Different features and varying amounts of missing values</a:t>
            </a:r>
          </a:p>
          <a:p>
            <a:pPr marL="285750" indent="-285750">
              <a:lnSpc>
                <a:spcPct val="150000"/>
              </a:lnSpc>
              <a:buFont typeface="Arial" panose="020B0604020202020204" pitchFamily="34" charset="0"/>
              <a:buChar char="•"/>
            </a:pPr>
            <a:r>
              <a:rPr lang="en-AU" dirty="0">
                <a:latin typeface="Helvetica Neue Light" panose="02000403000000020004"/>
              </a:rPr>
              <a:t>Possible approaches</a:t>
            </a:r>
          </a:p>
          <a:p>
            <a:pPr marL="285750" indent="-285750">
              <a:lnSpc>
                <a:spcPct val="150000"/>
              </a:lnSpc>
              <a:buFont typeface="Arial" panose="020B0604020202020204" pitchFamily="34" charset="0"/>
              <a:buChar char="•"/>
            </a:pPr>
            <a:r>
              <a:rPr lang="en-AU" dirty="0">
                <a:latin typeface="Helvetica Neue Light" panose="02000403000000020004"/>
              </a:rPr>
              <a:t>Removable columns</a:t>
            </a:r>
          </a:p>
          <a:p>
            <a:pPr marL="285750" indent="-285750">
              <a:lnSpc>
                <a:spcPct val="150000"/>
              </a:lnSpc>
              <a:buFont typeface="Arial" panose="020B0604020202020204" pitchFamily="34" charset="0"/>
              <a:buChar char="•"/>
            </a:pPr>
            <a:r>
              <a:rPr lang="en-AU" dirty="0">
                <a:latin typeface="Helvetica Neue Light" panose="02000403000000020004"/>
              </a:rPr>
              <a:t>Missing values strategies</a:t>
            </a:r>
          </a:p>
        </p:txBody>
      </p:sp>
      <p:sp>
        <p:nvSpPr>
          <p:cNvPr id="24" name="Textfeld 4">
            <a:extLst>
              <a:ext uri="{FF2B5EF4-FFF2-40B4-BE49-F238E27FC236}">
                <a16:creationId xmlns:a16="http://schemas.microsoft.com/office/drawing/2014/main" id="{9BE2C7AA-C570-430A-BB7F-B5B0BB916289}"/>
              </a:ext>
            </a:extLst>
          </p:cNvPr>
          <p:cNvSpPr txBox="1"/>
          <p:nvPr/>
        </p:nvSpPr>
        <p:spPr>
          <a:xfrm>
            <a:off x="418560" y="1119167"/>
            <a:ext cx="3703899" cy="769441"/>
          </a:xfrm>
          <a:prstGeom prst="rect">
            <a:avLst/>
          </a:prstGeom>
          <a:noFill/>
        </p:spPr>
        <p:txBody>
          <a:bodyPr wrap="none" rtlCol="0">
            <a:spAutoFit/>
          </a:bodyPr>
          <a:lstStyle/>
          <a:p>
            <a:r>
              <a:rPr lang="de-CH" sz="2400" dirty="0">
                <a:solidFill>
                  <a:srgbClr val="2F5597"/>
                </a:solidFill>
                <a:latin typeface="Helvetica Neue" panose="02000503000000020004"/>
              </a:rPr>
              <a:t>Explorative</a:t>
            </a:r>
            <a:r>
              <a:rPr lang="de-CH" sz="4400" dirty="0"/>
              <a:t> </a:t>
            </a:r>
            <a:r>
              <a:rPr lang="de-CH" sz="2400" dirty="0">
                <a:solidFill>
                  <a:srgbClr val="2F5597"/>
                </a:solidFill>
                <a:latin typeface="Helvetica Neue" panose="02000503000000020004"/>
              </a:rPr>
              <a:t>Data Analysis</a:t>
            </a:r>
          </a:p>
        </p:txBody>
      </p:sp>
    </p:spTree>
    <p:extLst>
      <p:ext uri="{BB962C8B-B14F-4D97-AF65-F5344CB8AC3E}">
        <p14:creationId xmlns:p14="http://schemas.microsoft.com/office/powerpoint/2010/main" val="1029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28/06/2021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5</a:t>
            </a:fld>
            <a:endParaRPr lang="de-CH"/>
          </a:p>
        </p:txBody>
      </p:sp>
      <p:sp>
        <p:nvSpPr>
          <p:cNvPr id="25" name="Textfeld 24">
            <a:extLst>
              <a:ext uri="{FF2B5EF4-FFF2-40B4-BE49-F238E27FC236}">
                <a16:creationId xmlns:a16="http://schemas.microsoft.com/office/drawing/2014/main" id="{FF5D384F-C2E4-405C-927F-74690FABA747}"/>
              </a:ext>
            </a:extLst>
          </p:cNvPr>
          <p:cNvSpPr txBox="1"/>
          <p:nvPr/>
        </p:nvSpPr>
        <p:spPr>
          <a:xfrm>
            <a:off x="1290780" y="1612191"/>
            <a:ext cx="3660617" cy="424732"/>
          </a:xfrm>
          <a:prstGeom prst="rect">
            <a:avLst/>
          </a:prstGeom>
          <a:noFill/>
        </p:spPr>
        <p:txBody>
          <a:bodyPr wrap="none" rtlCol="0">
            <a:spAutoFit/>
          </a:bodyPr>
          <a:lstStyle/>
          <a:p>
            <a:pPr>
              <a:lnSpc>
                <a:spcPct val="90000"/>
              </a:lnSpc>
              <a:spcBef>
                <a:spcPts val="1000"/>
              </a:spcBef>
            </a:pPr>
            <a:r>
              <a:rPr lang="de-CH" sz="2400" dirty="0">
                <a:solidFill>
                  <a:srgbClr val="2F5597"/>
                </a:solidFill>
                <a:latin typeface="Helvetica Neue" panose="02000503000000020004"/>
              </a:rPr>
              <a:t>Explorative Data Analysis</a:t>
            </a:r>
          </a:p>
        </p:txBody>
      </p:sp>
      <p:pic>
        <p:nvPicPr>
          <p:cNvPr id="26" name="Immagine 17">
            <a:extLst>
              <a:ext uri="{FF2B5EF4-FFF2-40B4-BE49-F238E27FC236}">
                <a16:creationId xmlns:a16="http://schemas.microsoft.com/office/drawing/2014/main" id="{5519866A-3835-4EDE-BEB2-79E57B397F46}"/>
              </a:ext>
            </a:extLst>
          </p:cNvPr>
          <p:cNvPicPr>
            <a:picLocks noChangeAspect="1"/>
          </p:cNvPicPr>
          <p:nvPr/>
        </p:nvPicPr>
        <p:blipFill rotWithShape="1">
          <a:blip r:embed="rId3"/>
          <a:srcRect l="2696" t="3260" r="3170" b="2690"/>
          <a:stretch/>
        </p:blipFill>
        <p:spPr>
          <a:xfrm>
            <a:off x="6485781" y="1494881"/>
            <a:ext cx="4262815" cy="3795743"/>
          </a:xfrm>
          <a:prstGeom prst="rect">
            <a:avLst/>
          </a:prstGeom>
        </p:spPr>
      </p:pic>
      <p:sp>
        <p:nvSpPr>
          <p:cNvPr id="27" name="CasellaDiTesto 50">
            <a:extLst>
              <a:ext uri="{FF2B5EF4-FFF2-40B4-BE49-F238E27FC236}">
                <a16:creationId xmlns:a16="http://schemas.microsoft.com/office/drawing/2014/main" id="{7CAE902F-AD80-4D63-83A4-075947052B7E}"/>
              </a:ext>
            </a:extLst>
          </p:cNvPr>
          <p:cNvSpPr txBox="1"/>
          <p:nvPr/>
        </p:nvSpPr>
        <p:spPr>
          <a:xfrm>
            <a:off x="4038600" y="2121388"/>
            <a:ext cx="378978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Helvetica Neue Light" panose="02000403000000020004"/>
              </a:rPr>
              <a:t>Correlation Matrix</a:t>
            </a:r>
          </a:p>
          <a:p>
            <a:pPr marL="285750" indent="-285750">
              <a:lnSpc>
                <a:spcPct val="150000"/>
              </a:lnSpc>
              <a:buFont typeface="Arial" panose="020B0604020202020204" pitchFamily="34" charset="0"/>
              <a:buChar char="•"/>
            </a:pPr>
            <a:r>
              <a:rPr lang="en-AU" dirty="0">
                <a:latin typeface="Helvetica Neue Light" panose="02000403000000020004"/>
              </a:rPr>
              <a:t>Visualized</a:t>
            </a:r>
          </a:p>
          <a:p>
            <a:pPr marL="285750" indent="-285750">
              <a:lnSpc>
                <a:spcPct val="150000"/>
              </a:lnSpc>
              <a:buFont typeface="Arial" panose="020B0604020202020204" pitchFamily="34" charset="0"/>
              <a:buChar char="•"/>
            </a:pPr>
            <a:r>
              <a:rPr lang="en-AU" dirty="0">
                <a:latin typeface="Helvetica Neue Light" panose="02000403000000020004"/>
              </a:rPr>
              <a:t>Additional insights</a:t>
            </a:r>
          </a:p>
        </p:txBody>
      </p:sp>
      <p:sp>
        <p:nvSpPr>
          <p:cNvPr id="28" name="CasellaDiTesto 51">
            <a:extLst>
              <a:ext uri="{FF2B5EF4-FFF2-40B4-BE49-F238E27FC236}">
                <a16:creationId xmlns:a16="http://schemas.microsoft.com/office/drawing/2014/main" id="{8F0FE8EF-8F9D-4AA3-9911-567B7ADC2AA5}"/>
              </a:ext>
            </a:extLst>
          </p:cNvPr>
          <p:cNvSpPr txBox="1"/>
          <p:nvPr/>
        </p:nvSpPr>
        <p:spPr>
          <a:xfrm>
            <a:off x="1275333" y="3979465"/>
            <a:ext cx="3352594" cy="1200329"/>
          </a:xfrm>
          <a:prstGeom prst="rect">
            <a:avLst/>
          </a:prstGeom>
          <a:noFill/>
        </p:spPr>
        <p:txBody>
          <a:bodyPr wrap="square" rtlCol="0">
            <a:spAutoFit/>
          </a:bodyPr>
          <a:lstStyle/>
          <a:p>
            <a:pPr marL="285750" indent="-285750">
              <a:buFont typeface="Arial" panose="020B0604020202020204" pitchFamily="34" charset="0"/>
              <a:buChar char="•"/>
            </a:pPr>
            <a:r>
              <a:rPr lang="en-AU" sz="2400" dirty="0">
                <a:latin typeface="Helvetica Neue Light" panose="02000403000000020004"/>
              </a:rPr>
              <a:t>Evaluate</a:t>
            </a:r>
          </a:p>
          <a:p>
            <a:pPr marL="285750" indent="-285750">
              <a:buFont typeface="Arial" panose="020B0604020202020204" pitchFamily="34" charset="0"/>
              <a:buChar char="•"/>
            </a:pPr>
            <a:r>
              <a:rPr lang="en-AU" sz="2400" dirty="0">
                <a:latin typeface="Helvetica Neue Light" panose="02000403000000020004"/>
              </a:rPr>
              <a:t>Gain insights</a:t>
            </a:r>
          </a:p>
          <a:p>
            <a:pPr marL="285750" indent="-285750">
              <a:buFont typeface="Arial" panose="020B0604020202020204" pitchFamily="34" charset="0"/>
              <a:buChar char="•"/>
            </a:pPr>
            <a:r>
              <a:rPr lang="en-AU" sz="2400" dirty="0">
                <a:latin typeface="Helvetica Neue Light" panose="02000403000000020004"/>
              </a:rPr>
              <a:t>Prepare</a:t>
            </a:r>
          </a:p>
        </p:txBody>
      </p:sp>
    </p:spTree>
    <p:extLst>
      <p:ext uri="{BB962C8B-B14F-4D97-AF65-F5344CB8AC3E}">
        <p14:creationId xmlns:p14="http://schemas.microsoft.com/office/powerpoint/2010/main" val="1216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28/06/2021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6</a:t>
            </a:fld>
            <a:endParaRPr lang="de-CH"/>
          </a:p>
        </p:txBody>
      </p:sp>
      <p:pic>
        <p:nvPicPr>
          <p:cNvPr id="30" name="Grafik 29" descr="Ein Bild, das Fabrik, draußen enthält.&#10;&#10;Automatisch generierte Beschreibung">
            <a:extLst>
              <a:ext uri="{FF2B5EF4-FFF2-40B4-BE49-F238E27FC236}">
                <a16:creationId xmlns:a16="http://schemas.microsoft.com/office/drawing/2014/main" id="{0631A3DF-7895-4FDF-85A5-078AC1CA25A6}"/>
              </a:ext>
            </a:extLst>
          </p:cNvPr>
          <p:cNvPicPr>
            <a:picLocks noChangeAspect="1"/>
          </p:cNvPicPr>
          <p:nvPr/>
        </p:nvPicPr>
        <p:blipFill rotWithShape="1">
          <a:blip r:embed="rId3">
            <a:extLst>
              <a:ext uri="{28A0092B-C50C-407E-A947-70E740481C1C}">
                <a14:useLocalDpi xmlns:a14="http://schemas.microsoft.com/office/drawing/2010/main" val="0"/>
              </a:ext>
            </a:extLst>
          </a:blip>
          <a:srcRect r="4728"/>
          <a:stretch/>
        </p:blipFill>
        <p:spPr>
          <a:xfrm>
            <a:off x="-1465579" y="885730"/>
            <a:ext cx="3954136" cy="6266307"/>
          </a:xfrm>
          <a:prstGeom prst="rect">
            <a:avLst/>
          </a:prstGeom>
        </p:spPr>
      </p:pic>
      <p:sp>
        <p:nvSpPr>
          <p:cNvPr id="26" name="Textfeld 25">
            <a:extLst>
              <a:ext uri="{FF2B5EF4-FFF2-40B4-BE49-F238E27FC236}">
                <a16:creationId xmlns:a16="http://schemas.microsoft.com/office/drawing/2014/main" id="{C7B5EA88-4D18-4763-919C-505F857BDD55}"/>
              </a:ext>
            </a:extLst>
          </p:cNvPr>
          <p:cNvSpPr txBox="1"/>
          <p:nvPr/>
        </p:nvSpPr>
        <p:spPr>
          <a:xfrm>
            <a:off x="3121089" y="1058162"/>
            <a:ext cx="4114800" cy="2954655"/>
          </a:xfrm>
          <a:prstGeom prst="rect">
            <a:avLst/>
          </a:prstGeom>
          <a:noFill/>
        </p:spPr>
        <p:txBody>
          <a:bodyPr wrap="square" rtlCol="0">
            <a:spAutoFit/>
          </a:bodyPr>
          <a:lstStyle/>
          <a:p>
            <a:r>
              <a:rPr lang="en-GB" dirty="0">
                <a:solidFill>
                  <a:srgbClr val="2F5597"/>
                </a:solidFill>
                <a:latin typeface="Helvetica Neue" panose="02000503000000020004"/>
              </a:rPr>
              <a:t>Preprocessing-Pipeline</a:t>
            </a:r>
          </a:p>
          <a:p>
            <a:pPr marL="285750" indent="-285750">
              <a:buFont typeface="Arial" panose="020B0604020202020204" pitchFamily="34" charset="0"/>
              <a:buChar char="•"/>
            </a:pPr>
            <a:r>
              <a:rPr lang="en-GB" sz="1400" dirty="0">
                <a:latin typeface="Helvetica Neue Light" panose="02000403000000020004"/>
              </a:rPr>
              <a:t>Clean-up</a:t>
            </a:r>
          </a:p>
          <a:p>
            <a:pPr marL="285750" indent="-285750">
              <a:buFont typeface="Arial" panose="020B0604020202020204" pitchFamily="34" charset="0"/>
              <a:buChar char="•"/>
            </a:pPr>
            <a:r>
              <a:rPr lang="en-GB" sz="1400" dirty="0">
                <a:latin typeface="Helvetica Neue Light" panose="02000403000000020004"/>
              </a:rPr>
              <a:t>High percentage of missing values</a:t>
            </a:r>
          </a:p>
          <a:p>
            <a:pPr marL="285750" indent="-285750">
              <a:buFont typeface="Arial" panose="020B0604020202020204" pitchFamily="34" charset="0"/>
              <a:buChar char="•"/>
            </a:pPr>
            <a:r>
              <a:rPr lang="en-GB" sz="1400" dirty="0">
                <a:latin typeface="Helvetica Neue Light" panose="02000403000000020004"/>
              </a:rPr>
              <a:t>Categorical Features</a:t>
            </a:r>
          </a:p>
          <a:p>
            <a:pPr marL="742950" lvl="1" indent="-285750">
              <a:buFont typeface="Arial" panose="020B0604020202020204" pitchFamily="34" charset="0"/>
              <a:buChar char="•"/>
            </a:pPr>
            <a:r>
              <a:rPr lang="en-GB" sz="1400" dirty="0">
                <a:latin typeface="Helvetica Neue Light" panose="02000403000000020004"/>
              </a:rPr>
              <a:t>Collapsing “location”</a:t>
            </a:r>
          </a:p>
          <a:p>
            <a:pPr marL="742950" lvl="1" indent="-285750">
              <a:buFont typeface="Arial" panose="020B0604020202020204" pitchFamily="34" charset="0"/>
              <a:buChar char="•"/>
            </a:pPr>
            <a:r>
              <a:rPr lang="en-GB" sz="1400" dirty="0">
                <a:latin typeface="Helvetica Neue Light" panose="02000403000000020004"/>
              </a:rPr>
              <a:t>Collapsing “category”</a:t>
            </a:r>
          </a:p>
          <a:p>
            <a:pPr marL="742950" lvl="1" indent="-285750">
              <a:buFont typeface="Arial" panose="020B0604020202020204" pitchFamily="34" charset="0"/>
              <a:buChar char="•"/>
            </a:pPr>
            <a:r>
              <a:rPr lang="en-GB" sz="1400" dirty="0">
                <a:latin typeface="Helvetica Neue Light" panose="02000403000000020004"/>
              </a:rPr>
              <a:t>Collapsing “specific_diagnosis” (sub 20 occurrences </a:t>
            </a:r>
            <a:r>
              <a:rPr lang="en-GB" sz="1400" dirty="0">
                <a:latin typeface="Helvetica Neue Light" panose="02000403000000020004"/>
                <a:sym typeface="Wingdings" panose="05000000000000000000" pitchFamily="2" charset="2"/>
              </a:rPr>
              <a:t></a:t>
            </a:r>
            <a:r>
              <a:rPr lang="en-GB" sz="1400" dirty="0">
                <a:latin typeface="Helvetica Neue Light" panose="02000403000000020004"/>
              </a:rPr>
              <a:t> “other”)</a:t>
            </a:r>
          </a:p>
          <a:p>
            <a:pPr marL="285750" indent="-285750">
              <a:buFont typeface="Arial" panose="020B0604020202020204" pitchFamily="34" charset="0"/>
              <a:buChar char="•"/>
            </a:pPr>
            <a:r>
              <a:rPr lang="en-GB" sz="1400" dirty="0">
                <a:latin typeface="Helvetica Neue Light" panose="02000403000000020004"/>
              </a:rPr>
              <a:t>Numerical Features</a:t>
            </a:r>
          </a:p>
          <a:p>
            <a:pPr marL="742950" lvl="1" indent="-285750">
              <a:buFont typeface="Arial" panose="020B0604020202020204" pitchFamily="34" charset="0"/>
              <a:buChar char="•"/>
            </a:pPr>
            <a:r>
              <a:rPr lang="en-GB" sz="1400" dirty="0">
                <a:latin typeface="Helvetica Neue Light" panose="02000403000000020004"/>
              </a:rPr>
              <a:t>UOM-Fix</a:t>
            </a:r>
          </a:p>
          <a:p>
            <a:pPr marL="742950" lvl="1" indent="-285750">
              <a:buFont typeface="Arial" panose="020B0604020202020204" pitchFamily="34" charset="0"/>
              <a:buChar char="•"/>
            </a:pPr>
            <a:r>
              <a:rPr lang="en-GB" sz="1400" dirty="0">
                <a:latin typeface="Helvetica Neue Light" panose="02000403000000020004"/>
              </a:rPr>
              <a:t>“Range”-Features to dtype Categorical</a:t>
            </a:r>
          </a:p>
          <a:p>
            <a:pPr marL="285750" indent="-285750">
              <a:buFont typeface="Arial" panose="020B0604020202020204" pitchFamily="34" charset="0"/>
              <a:buChar char="•"/>
            </a:pPr>
            <a:r>
              <a:rPr lang="en-GB" sz="1400" dirty="0">
                <a:latin typeface="Helvetica Neue Light" panose="02000403000000020004"/>
              </a:rPr>
              <a:t>Mixed Dtype Features </a:t>
            </a:r>
            <a:r>
              <a:rPr lang="en-GB" sz="1400" dirty="0">
                <a:latin typeface="Helvetica Neue Light" panose="02000403000000020004"/>
                <a:sym typeface="Wingdings" panose="05000000000000000000" pitchFamily="2" charset="2"/>
              </a:rPr>
              <a:t></a:t>
            </a:r>
            <a:r>
              <a:rPr lang="en-GB" sz="1400" dirty="0">
                <a:latin typeface="Helvetica Neue Light" panose="02000403000000020004"/>
              </a:rPr>
              <a:t> dtype Categorical</a:t>
            </a:r>
          </a:p>
          <a:p>
            <a:pPr marL="285750" indent="-285750">
              <a:buFontTx/>
              <a:buChar char="-"/>
            </a:pPr>
            <a:endParaRPr lang="en-GB" sz="1400" dirty="0"/>
          </a:p>
        </p:txBody>
      </p:sp>
      <p:pic>
        <p:nvPicPr>
          <p:cNvPr id="33" name="Grafik 32">
            <a:extLst>
              <a:ext uri="{FF2B5EF4-FFF2-40B4-BE49-F238E27FC236}">
                <a16:creationId xmlns:a16="http://schemas.microsoft.com/office/drawing/2014/main" id="{903CBCAE-DFDA-4C6E-841E-227F7A5B10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12511" y="3944940"/>
            <a:ext cx="3089910" cy="2263140"/>
          </a:xfrm>
          <a:prstGeom prst="rect">
            <a:avLst/>
          </a:prstGeom>
          <a:noFill/>
          <a:ln>
            <a:noFill/>
          </a:ln>
        </p:spPr>
      </p:pic>
      <p:sp>
        <p:nvSpPr>
          <p:cNvPr id="34" name="Textfeld 33">
            <a:extLst>
              <a:ext uri="{FF2B5EF4-FFF2-40B4-BE49-F238E27FC236}">
                <a16:creationId xmlns:a16="http://schemas.microsoft.com/office/drawing/2014/main" id="{89B7C30E-7213-41FD-8C5C-21497449C225}"/>
              </a:ext>
            </a:extLst>
          </p:cNvPr>
          <p:cNvSpPr txBox="1"/>
          <p:nvPr/>
        </p:nvSpPr>
        <p:spPr>
          <a:xfrm>
            <a:off x="7426375" y="1653449"/>
            <a:ext cx="4114800" cy="4154984"/>
          </a:xfrm>
          <a:prstGeom prst="rect">
            <a:avLst/>
          </a:prstGeom>
          <a:noFill/>
        </p:spPr>
        <p:txBody>
          <a:bodyPr wrap="square" rtlCol="0">
            <a:spAutoFit/>
          </a:bodyPr>
          <a:lstStyle/>
          <a:p>
            <a:r>
              <a:rPr lang="en-GB" dirty="0">
                <a:solidFill>
                  <a:srgbClr val="2F5597"/>
                </a:solidFill>
                <a:latin typeface="Helvetica Neue" panose="02000503000000020004"/>
              </a:rPr>
              <a:t>Imputing missing values</a:t>
            </a:r>
          </a:p>
          <a:p>
            <a:pPr marL="285750" indent="-285750">
              <a:buFont typeface="Arial" panose="020B0604020202020204" pitchFamily="34" charset="0"/>
              <a:buChar char="•"/>
            </a:pPr>
            <a:r>
              <a:rPr lang="en-GB" sz="1400" dirty="0">
                <a:latin typeface="Helvetica Neue Light" panose="02000403000000020004"/>
              </a:rPr>
              <a:t>Options:</a:t>
            </a:r>
          </a:p>
          <a:p>
            <a:pPr marL="742950" lvl="1" indent="-285750">
              <a:buFont typeface="Arial" panose="020B0604020202020204" pitchFamily="34" charset="0"/>
              <a:buChar char="•"/>
            </a:pPr>
            <a:r>
              <a:rPr lang="en-GB" sz="1400" dirty="0">
                <a:latin typeface="Helvetica Neue Light" panose="02000403000000020004"/>
              </a:rPr>
              <a:t>sklearn-SimpleImputer</a:t>
            </a:r>
          </a:p>
          <a:p>
            <a:pPr lvl="1"/>
            <a:r>
              <a:rPr lang="en-GB" sz="1400" dirty="0">
                <a:latin typeface="Helvetica Neue Light" panose="02000403000000020004"/>
                <a:sym typeface="Wingdings" panose="05000000000000000000" pitchFamily="2" charset="2"/>
              </a:rPr>
              <a:t> </a:t>
            </a:r>
            <a:r>
              <a:rPr lang="en-GB" sz="1400" dirty="0">
                <a:latin typeface="Helvetica Neue Light" panose="02000403000000020004"/>
              </a:rPr>
              <a:t>Mean &amp; Most Frequent</a:t>
            </a:r>
          </a:p>
          <a:p>
            <a:pPr marL="742950" lvl="1" indent="-285750">
              <a:buFont typeface="Arial" panose="020B0604020202020204" pitchFamily="34" charset="0"/>
              <a:buChar char="•"/>
            </a:pPr>
            <a:r>
              <a:rPr lang="en-GB" sz="1400" dirty="0">
                <a:latin typeface="Helvetica Neue Light" panose="02000403000000020004"/>
              </a:rPr>
              <a:t>k-nearest Neighbours (</a:t>
            </a:r>
            <a:r>
              <a:rPr lang="en-GB" sz="1400" i="1" dirty="0">
                <a:latin typeface="Helvetica Neue Light" panose="02000403000000020004"/>
              </a:rPr>
              <a:t>k=3</a:t>
            </a:r>
            <a:r>
              <a:rPr lang="en-GB" sz="1400" dirty="0">
                <a:latin typeface="Helvetica Neue Light" panose="02000403000000020004"/>
              </a:rPr>
              <a:t>) (KNNImputer)</a:t>
            </a:r>
          </a:p>
          <a:p>
            <a:pPr lvl="1"/>
            <a:endParaRPr lang="en-GB" sz="1400" dirty="0"/>
          </a:p>
          <a:p>
            <a:r>
              <a:rPr lang="en-GB" dirty="0">
                <a:solidFill>
                  <a:srgbClr val="2F5597"/>
                </a:solidFill>
                <a:latin typeface="Helvetica Neue" panose="02000503000000020004"/>
              </a:rPr>
              <a:t>Encoder</a:t>
            </a:r>
          </a:p>
          <a:p>
            <a:r>
              <a:rPr lang="en-GB" sz="1400" dirty="0">
                <a:latin typeface="Helvetica Neue Light" panose="02000403000000020004"/>
              </a:rPr>
              <a:t>Goal:  Transform data into machine readable format</a:t>
            </a:r>
          </a:p>
          <a:p>
            <a:pPr marL="285750" indent="-285750">
              <a:buFont typeface="Arial" panose="020B0604020202020204" pitchFamily="34" charset="0"/>
              <a:buChar char="•"/>
            </a:pPr>
            <a:r>
              <a:rPr lang="en-GB" sz="1400" dirty="0">
                <a:latin typeface="Helvetica Neue Light" panose="02000403000000020004"/>
              </a:rPr>
              <a:t>OneHot-Encoding</a:t>
            </a:r>
          </a:p>
          <a:p>
            <a:pPr marL="285750" indent="-285750">
              <a:buFont typeface="Arial" panose="020B0604020202020204" pitchFamily="34" charset="0"/>
              <a:buChar char="•"/>
            </a:pPr>
            <a:r>
              <a:rPr lang="en-GB" sz="1400" dirty="0">
                <a:latin typeface="Helvetica Neue Light" panose="02000403000000020004"/>
              </a:rPr>
              <a:t>Label Encoder </a:t>
            </a:r>
          </a:p>
          <a:p>
            <a:endParaRPr lang="en-GB" sz="1400" dirty="0"/>
          </a:p>
          <a:p>
            <a:r>
              <a:rPr lang="en-GB" dirty="0">
                <a:solidFill>
                  <a:srgbClr val="2F5597"/>
                </a:solidFill>
                <a:latin typeface="Helvetica Neue" panose="02000503000000020004"/>
              </a:rPr>
              <a:t>Combinations</a:t>
            </a:r>
          </a:p>
          <a:p>
            <a:pPr lvl="1"/>
            <a:endParaRPr lang="en-GB" sz="1400" dirty="0">
              <a:solidFill>
                <a:srgbClr val="2F5597"/>
              </a:solidFill>
              <a:latin typeface="Helvetica Neue" panose="02000503000000020004"/>
            </a:endParaRPr>
          </a:p>
          <a:p>
            <a:pPr marL="800100" lvl="1" indent="-342900">
              <a:buAutoNum type="arabicPeriod"/>
            </a:pPr>
            <a:r>
              <a:rPr lang="en-GB" sz="1400" dirty="0">
                <a:latin typeface="Helvetica Neue Light" panose="02000403000000020004"/>
              </a:rPr>
              <a:t>OneHotEncoding + SimpleImputer</a:t>
            </a:r>
          </a:p>
          <a:p>
            <a:pPr marL="800100" lvl="1" indent="-342900">
              <a:buAutoNum type="arabicPeriod"/>
            </a:pPr>
            <a:r>
              <a:rPr lang="en-GB" sz="1400" dirty="0">
                <a:latin typeface="Helvetica Neue Light" panose="02000403000000020004"/>
              </a:rPr>
              <a:t>OneHotEncoding + KNNImputer</a:t>
            </a:r>
          </a:p>
          <a:p>
            <a:pPr marL="800100" lvl="1" indent="-342900">
              <a:buAutoNum type="arabicPeriod"/>
            </a:pPr>
            <a:r>
              <a:rPr lang="en-GB" sz="1400" dirty="0">
                <a:latin typeface="Helvetica Neue Light" panose="02000403000000020004"/>
              </a:rPr>
              <a:t>LabelEncoder  + SimpleImputer</a:t>
            </a:r>
          </a:p>
          <a:p>
            <a:pPr marL="800100" lvl="1" indent="-342900">
              <a:buAutoNum type="arabicPeriod"/>
            </a:pPr>
            <a:r>
              <a:rPr lang="en-GB" sz="1400" dirty="0">
                <a:latin typeface="Helvetica Neue Light" panose="02000403000000020004"/>
              </a:rPr>
              <a:t>LabelEncoder + KNNImputer</a:t>
            </a:r>
          </a:p>
        </p:txBody>
      </p:sp>
    </p:spTree>
    <p:extLst>
      <p:ext uri="{BB962C8B-B14F-4D97-AF65-F5344CB8AC3E}">
        <p14:creationId xmlns:p14="http://schemas.microsoft.com/office/powerpoint/2010/main" val="206736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28/06/2021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7</a:t>
            </a:fld>
            <a:endParaRPr lang="de-CH"/>
          </a:p>
        </p:txBody>
      </p:sp>
      <p:sp>
        <p:nvSpPr>
          <p:cNvPr id="16" name="Pfeil: nach rechts 15">
            <a:extLst>
              <a:ext uri="{FF2B5EF4-FFF2-40B4-BE49-F238E27FC236}">
                <a16:creationId xmlns:a16="http://schemas.microsoft.com/office/drawing/2014/main" id="{2A38A640-DD7F-4A07-81AD-BF9B9B850AAD}"/>
              </a:ext>
            </a:extLst>
          </p:cNvPr>
          <p:cNvSpPr/>
          <p:nvPr/>
        </p:nvSpPr>
        <p:spPr>
          <a:xfrm>
            <a:off x="8610600" y="5867809"/>
            <a:ext cx="492694" cy="216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4">
            <a:extLst>
              <a:ext uri="{FF2B5EF4-FFF2-40B4-BE49-F238E27FC236}">
                <a16:creationId xmlns:a16="http://schemas.microsoft.com/office/drawing/2014/main" id="{28BB2C12-79F6-4A9A-B03A-6FA06B1CC302}"/>
              </a:ext>
            </a:extLst>
          </p:cNvPr>
          <p:cNvSpPr txBox="1"/>
          <p:nvPr/>
        </p:nvSpPr>
        <p:spPr>
          <a:xfrm>
            <a:off x="1806592" y="1484571"/>
            <a:ext cx="1505540" cy="461665"/>
          </a:xfrm>
          <a:prstGeom prst="rect">
            <a:avLst/>
          </a:prstGeom>
          <a:noFill/>
        </p:spPr>
        <p:txBody>
          <a:bodyPr wrap="none" rtlCol="0">
            <a:spAutoFit/>
          </a:bodyPr>
          <a:lstStyle/>
          <a:p>
            <a:r>
              <a:rPr lang="de-CH" sz="2400" dirty="0">
                <a:solidFill>
                  <a:srgbClr val="2F5597"/>
                </a:solidFill>
                <a:latin typeface="Helvetica Neue" panose="02000503000000020004"/>
              </a:rPr>
              <a:t>Modelling</a:t>
            </a:r>
          </a:p>
        </p:txBody>
      </p:sp>
      <p:sp>
        <p:nvSpPr>
          <p:cNvPr id="30" name="CasellaDiTesto 13">
            <a:extLst>
              <a:ext uri="{FF2B5EF4-FFF2-40B4-BE49-F238E27FC236}">
                <a16:creationId xmlns:a16="http://schemas.microsoft.com/office/drawing/2014/main" id="{3B86D14E-B53A-45EB-8ADC-72092B4F5CFE}"/>
              </a:ext>
            </a:extLst>
          </p:cNvPr>
          <p:cNvSpPr txBox="1"/>
          <p:nvPr/>
        </p:nvSpPr>
        <p:spPr>
          <a:xfrm>
            <a:off x="1806592" y="2186592"/>
            <a:ext cx="3441683" cy="923330"/>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Helvetica Neue Light" panose="02000403000000020004"/>
              </a:rPr>
              <a:t>Comprehensibility</a:t>
            </a:r>
          </a:p>
          <a:p>
            <a:pPr marL="285750" indent="-285750">
              <a:buFont typeface="Arial" panose="020B0604020202020204" pitchFamily="34" charset="0"/>
              <a:buChar char="•"/>
            </a:pPr>
            <a:r>
              <a:rPr lang="en-AU" dirty="0">
                <a:latin typeface="Helvetica Neue Light" panose="02000403000000020004"/>
              </a:rPr>
              <a:t>Reproducibility</a:t>
            </a:r>
          </a:p>
          <a:p>
            <a:pPr marL="285750" indent="-285750">
              <a:buFont typeface="Arial" panose="020B0604020202020204" pitchFamily="34" charset="0"/>
              <a:buChar char="•"/>
            </a:pPr>
            <a:r>
              <a:rPr lang="en-AU" dirty="0">
                <a:latin typeface="Helvetica Neue Light" panose="02000403000000020004"/>
              </a:rPr>
              <a:t>Feature importance extraction</a:t>
            </a:r>
          </a:p>
        </p:txBody>
      </p:sp>
      <p:sp>
        <p:nvSpPr>
          <p:cNvPr id="32" name="CasellaDiTesto 29">
            <a:extLst>
              <a:ext uri="{FF2B5EF4-FFF2-40B4-BE49-F238E27FC236}">
                <a16:creationId xmlns:a16="http://schemas.microsoft.com/office/drawing/2014/main" id="{559148AF-4EA3-490D-9D6C-107E5B336212}"/>
              </a:ext>
            </a:extLst>
          </p:cNvPr>
          <p:cNvSpPr txBox="1"/>
          <p:nvPr/>
        </p:nvSpPr>
        <p:spPr>
          <a:xfrm>
            <a:off x="1806592" y="3402188"/>
            <a:ext cx="4012405" cy="2308324"/>
          </a:xfrm>
          <a:prstGeom prst="rect">
            <a:avLst/>
          </a:prstGeom>
          <a:noFill/>
        </p:spPr>
        <p:txBody>
          <a:bodyPr wrap="square" rtlCol="0">
            <a:spAutoFit/>
          </a:bodyPr>
          <a:lstStyle/>
          <a:p>
            <a:r>
              <a:rPr lang="en-AU" i="1" dirty="0">
                <a:latin typeface="Helvetica Neue Light" panose="02000403000000020004"/>
              </a:rPr>
              <a:t>Classification Algorithms</a:t>
            </a:r>
          </a:p>
          <a:p>
            <a:pPr marL="342900" indent="-342900">
              <a:buFont typeface="+mj-lt"/>
              <a:buAutoNum type="arabicPeriod"/>
            </a:pPr>
            <a:r>
              <a:rPr lang="en-AU" dirty="0">
                <a:latin typeface="Helvetica Neue Light" panose="02000403000000020004"/>
              </a:rPr>
              <a:t>Decision Trees</a:t>
            </a:r>
          </a:p>
          <a:p>
            <a:pPr marL="342900" indent="-342900">
              <a:buFont typeface="+mj-lt"/>
              <a:buAutoNum type="arabicPeriod"/>
            </a:pPr>
            <a:r>
              <a:rPr lang="en-AU" dirty="0">
                <a:latin typeface="Helvetica Neue Light" panose="02000403000000020004"/>
              </a:rPr>
              <a:t>Random Forest</a:t>
            </a:r>
          </a:p>
          <a:p>
            <a:pPr marL="342900" indent="-342900">
              <a:buFont typeface="+mj-lt"/>
              <a:buAutoNum type="arabicPeriod"/>
            </a:pPr>
            <a:r>
              <a:rPr lang="en-AU" dirty="0">
                <a:latin typeface="Helvetica Neue Light" panose="02000403000000020004"/>
              </a:rPr>
              <a:t>K-nearest Neighbours (KNN)</a:t>
            </a:r>
          </a:p>
          <a:p>
            <a:pPr marL="342900" indent="-342900">
              <a:buFont typeface="+mj-lt"/>
              <a:buAutoNum type="arabicPeriod"/>
            </a:pPr>
            <a:r>
              <a:rPr lang="en-AU" dirty="0">
                <a:latin typeface="Helvetica Neue Light" panose="02000403000000020004"/>
              </a:rPr>
              <a:t>Support Vector Machines (SVM)</a:t>
            </a:r>
          </a:p>
          <a:p>
            <a:pPr marL="342900" indent="-342900">
              <a:buFont typeface="+mj-lt"/>
              <a:buAutoNum type="arabicPeriod"/>
            </a:pPr>
            <a:r>
              <a:rPr lang="en-AU" dirty="0">
                <a:latin typeface="Helvetica Neue Light" panose="02000403000000020004"/>
              </a:rPr>
              <a:t>XGBoost</a:t>
            </a:r>
          </a:p>
          <a:p>
            <a:pPr marL="342900" indent="-342900">
              <a:buFont typeface="+mj-lt"/>
              <a:buAutoNum type="arabicPeriod"/>
            </a:pPr>
            <a:r>
              <a:rPr lang="en-AU" dirty="0">
                <a:latin typeface="Helvetica Neue Light" panose="02000403000000020004"/>
              </a:rPr>
              <a:t>AdaBoost w/ DecisionTree as Base</a:t>
            </a:r>
          </a:p>
          <a:p>
            <a:pPr marL="342900" indent="-342900">
              <a:buFont typeface="+mj-lt"/>
              <a:buAutoNum type="arabicPeriod"/>
            </a:pPr>
            <a:r>
              <a:rPr lang="en-AU" dirty="0">
                <a:latin typeface="Helvetica Neue Light" panose="02000403000000020004"/>
              </a:rPr>
              <a:t>Multi-Layer Perceptron (MLP)</a:t>
            </a:r>
          </a:p>
        </p:txBody>
      </p:sp>
      <p:pic>
        <p:nvPicPr>
          <p:cNvPr id="33" name="Immagine 16">
            <a:extLst>
              <a:ext uri="{FF2B5EF4-FFF2-40B4-BE49-F238E27FC236}">
                <a16:creationId xmlns:a16="http://schemas.microsoft.com/office/drawing/2014/main" id="{80BB9B1E-D6A0-4722-BF6A-A6BDBC6D13BB}"/>
              </a:ext>
            </a:extLst>
          </p:cNvPr>
          <p:cNvPicPr>
            <a:picLocks noChangeAspect="1"/>
          </p:cNvPicPr>
          <p:nvPr/>
        </p:nvPicPr>
        <p:blipFill>
          <a:blip r:embed="rId3"/>
          <a:stretch>
            <a:fillRect/>
          </a:stretch>
        </p:blipFill>
        <p:spPr>
          <a:xfrm>
            <a:off x="7519515" y="916414"/>
            <a:ext cx="2705085" cy="1800000"/>
          </a:xfrm>
          <a:prstGeom prst="rect">
            <a:avLst/>
          </a:prstGeom>
        </p:spPr>
      </p:pic>
      <p:pic>
        <p:nvPicPr>
          <p:cNvPr id="34" name="Immagine 37">
            <a:extLst>
              <a:ext uri="{FF2B5EF4-FFF2-40B4-BE49-F238E27FC236}">
                <a16:creationId xmlns:a16="http://schemas.microsoft.com/office/drawing/2014/main" id="{DC787C9E-3731-4289-9593-5D449BDE3B5A}"/>
              </a:ext>
            </a:extLst>
          </p:cNvPr>
          <p:cNvPicPr>
            <a:picLocks noChangeAspect="1"/>
          </p:cNvPicPr>
          <p:nvPr/>
        </p:nvPicPr>
        <p:blipFill>
          <a:blip r:embed="rId4"/>
          <a:stretch>
            <a:fillRect/>
          </a:stretch>
        </p:blipFill>
        <p:spPr>
          <a:xfrm>
            <a:off x="7426992" y="2716414"/>
            <a:ext cx="2702479" cy="1800000"/>
          </a:xfrm>
          <a:prstGeom prst="rect">
            <a:avLst/>
          </a:prstGeom>
        </p:spPr>
      </p:pic>
      <p:pic>
        <p:nvPicPr>
          <p:cNvPr id="35" name="Immagine 39">
            <a:extLst>
              <a:ext uri="{FF2B5EF4-FFF2-40B4-BE49-F238E27FC236}">
                <a16:creationId xmlns:a16="http://schemas.microsoft.com/office/drawing/2014/main" id="{6E13CECC-971A-4E64-83A4-5881456FC251}"/>
              </a:ext>
            </a:extLst>
          </p:cNvPr>
          <p:cNvPicPr>
            <a:picLocks noChangeAspect="1"/>
          </p:cNvPicPr>
          <p:nvPr/>
        </p:nvPicPr>
        <p:blipFill>
          <a:blip r:embed="rId5"/>
          <a:stretch>
            <a:fillRect/>
          </a:stretch>
        </p:blipFill>
        <p:spPr>
          <a:xfrm>
            <a:off x="7519515" y="4512578"/>
            <a:ext cx="2907058" cy="1916130"/>
          </a:xfrm>
          <a:prstGeom prst="rect">
            <a:avLst/>
          </a:prstGeom>
        </p:spPr>
      </p:pic>
    </p:spTree>
    <p:extLst>
      <p:ext uri="{BB962C8B-B14F-4D97-AF65-F5344CB8AC3E}">
        <p14:creationId xmlns:p14="http://schemas.microsoft.com/office/powerpoint/2010/main" val="19867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28/06/2021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8</a:t>
            </a:fld>
            <a:endParaRPr lang="de-CH"/>
          </a:p>
        </p:txBody>
      </p:sp>
      <p:sp>
        <p:nvSpPr>
          <p:cNvPr id="30" name="CasellaDiTesto 30">
            <a:extLst>
              <a:ext uri="{FF2B5EF4-FFF2-40B4-BE49-F238E27FC236}">
                <a16:creationId xmlns:a16="http://schemas.microsoft.com/office/drawing/2014/main" id="{0014D2A0-5DC4-4C9E-908E-55FA23288EEF}"/>
              </a:ext>
            </a:extLst>
          </p:cNvPr>
          <p:cNvSpPr txBox="1"/>
          <p:nvPr/>
        </p:nvSpPr>
        <p:spPr>
          <a:xfrm>
            <a:off x="1125684" y="2154557"/>
            <a:ext cx="2743200" cy="3693319"/>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Helvetica Neue Light" panose="02000403000000020004"/>
              </a:rPr>
              <a:t>Train-test set (.75, .25)</a:t>
            </a:r>
          </a:p>
          <a:p>
            <a:pPr marL="285750" indent="-285750">
              <a:buFont typeface="Arial" panose="020B0604020202020204" pitchFamily="34" charset="0"/>
              <a:buChar char="•"/>
            </a:pPr>
            <a:r>
              <a:rPr lang="en-AU" dirty="0">
                <a:latin typeface="Helvetica Neue Light" panose="02000403000000020004"/>
              </a:rPr>
              <a:t>Stratified split</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Grid Search Approach</a:t>
            </a:r>
          </a:p>
          <a:p>
            <a:pPr marL="285750" indent="-285750">
              <a:buFont typeface="Arial" panose="020B0604020202020204" pitchFamily="34" charset="0"/>
              <a:buChar char="•"/>
            </a:pPr>
            <a:r>
              <a:rPr lang="en-AU" dirty="0">
                <a:latin typeface="Helvetica Neue Light" panose="02000403000000020004"/>
              </a:rPr>
              <a:t>Cross-validation</a:t>
            </a:r>
          </a:p>
          <a:p>
            <a:pPr marL="285750" indent="-285750">
              <a:buFont typeface="Arial" panose="020B0604020202020204" pitchFamily="34" charset="0"/>
              <a:buChar char="•"/>
            </a:pPr>
            <a:endParaRPr lang="en-AU" dirty="0">
              <a:latin typeface="Helvetica Neue Light" panose="02000403000000020004"/>
            </a:endParaRPr>
          </a:p>
          <a:p>
            <a:r>
              <a:rPr lang="en-AU" i="1" dirty="0">
                <a:latin typeface="Helvetica Neue Light" panose="02000403000000020004"/>
              </a:rPr>
              <a:t>Two Target Metrics</a:t>
            </a:r>
          </a:p>
          <a:p>
            <a:pPr marL="285750" indent="-285750">
              <a:buFont typeface="Arial" panose="020B0604020202020204" pitchFamily="34" charset="0"/>
              <a:buChar char="•"/>
            </a:pPr>
            <a:r>
              <a:rPr lang="en-AU" dirty="0">
                <a:latin typeface="Helvetica Neue Light" panose="02000403000000020004"/>
              </a:rPr>
              <a:t>F1-Score</a:t>
            </a:r>
          </a:p>
          <a:p>
            <a:pPr marL="742950" lvl="1" indent="-285750">
              <a:buFont typeface="Arial" panose="020B0604020202020204" pitchFamily="34" charset="0"/>
              <a:buChar char="•"/>
            </a:pPr>
            <a:r>
              <a:rPr lang="en-AU" dirty="0">
                <a:latin typeface="Helvetica Neue Light" panose="02000403000000020004"/>
              </a:rPr>
              <a:t>Precision</a:t>
            </a:r>
          </a:p>
          <a:p>
            <a:pPr marL="742950" lvl="1" indent="-285750">
              <a:buFont typeface="Arial" panose="020B0604020202020204" pitchFamily="34" charset="0"/>
              <a:buChar char="•"/>
            </a:pPr>
            <a:r>
              <a:rPr lang="en-AU" dirty="0">
                <a:latin typeface="Helvetica Neue Light" panose="02000403000000020004"/>
              </a:rPr>
              <a:t>Recall</a:t>
            </a:r>
          </a:p>
          <a:p>
            <a:pPr marL="742950" lvl="1" indent="-285750">
              <a:buFont typeface="Arial" panose="020B0604020202020204" pitchFamily="34" charset="0"/>
              <a:buChar char="•"/>
            </a:pPr>
            <a:r>
              <a:rPr lang="en-AU" dirty="0">
                <a:latin typeface="Helvetica Neue Light" panose="02000403000000020004"/>
              </a:rPr>
              <a:t>Harmonic mean</a:t>
            </a:r>
          </a:p>
          <a:p>
            <a:pPr marL="742950" lvl="1" indent="-285750">
              <a:buFont typeface="Wingdings" panose="05000000000000000000" pitchFamily="2" charset="2"/>
              <a:buChar char="à"/>
            </a:pPr>
            <a:r>
              <a:rPr lang="en-AU" dirty="0">
                <a:latin typeface="Helvetica Neue Light" panose="02000403000000020004"/>
              </a:rPr>
              <a:t>Macro-F1</a:t>
            </a:r>
          </a:p>
          <a:p>
            <a:pPr marL="285750" indent="-285750">
              <a:buFont typeface="Arial" panose="020B0604020202020204" pitchFamily="34" charset="0"/>
              <a:buChar char="•"/>
            </a:pPr>
            <a:r>
              <a:rPr lang="en-AU" dirty="0">
                <a:latin typeface="Helvetica Neue Light" panose="02000403000000020004"/>
              </a:rPr>
              <a:t>Balanced Accuracy</a:t>
            </a:r>
          </a:p>
        </p:txBody>
      </p:sp>
      <p:grpSp>
        <p:nvGrpSpPr>
          <p:cNvPr id="33" name="Group 13">
            <a:extLst>
              <a:ext uri="{FF2B5EF4-FFF2-40B4-BE49-F238E27FC236}">
                <a16:creationId xmlns:a16="http://schemas.microsoft.com/office/drawing/2014/main" id="{3D382240-F5FC-45E2-A2C4-256F0B930C46}"/>
              </a:ext>
            </a:extLst>
          </p:cNvPr>
          <p:cNvGrpSpPr/>
          <p:nvPr/>
        </p:nvGrpSpPr>
        <p:grpSpPr>
          <a:xfrm>
            <a:off x="4377727" y="2343573"/>
            <a:ext cx="3945391" cy="2799504"/>
            <a:chOff x="3374907" y="3766021"/>
            <a:chExt cx="3454954" cy="2451508"/>
          </a:xfrm>
        </p:grpSpPr>
        <p:pic>
          <p:nvPicPr>
            <p:cNvPr id="34" name="Immagine 15">
              <a:extLst>
                <a:ext uri="{FF2B5EF4-FFF2-40B4-BE49-F238E27FC236}">
                  <a16:creationId xmlns:a16="http://schemas.microsoft.com/office/drawing/2014/main" id="{C001AA56-4173-4278-AEAE-C8975EE42AC7}"/>
                </a:ext>
              </a:extLst>
            </p:cNvPr>
            <p:cNvPicPr>
              <a:picLocks noChangeAspect="1"/>
            </p:cNvPicPr>
            <p:nvPr/>
          </p:nvPicPr>
          <p:blipFill>
            <a:blip r:embed="rId3"/>
            <a:stretch>
              <a:fillRect/>
            </a:stretch>
          </p:blipFill>
          <p:spPr>
            <a:xfrm>
              <a:off x="3374907" y="3766021"/>
              <a:ext cx="3397153" cy="575139"/>
            </a:xfrm>
            <a:prstGeom prst="rect">
              <a:avLst/>
            </a:prstGeom>
          </p:spPr>
        </p:pic>
        <p:pic>
          <p:nvPicPr>
            <p:cNvPr id="35" name="Immagine 17">
              <a:extLst>
                <a:ext uri="{FF2B5EF4-FFF2-40B4-BE49-F238E27FC236}">
                  <a16:creationId xmlns:a16="http://schemas.microsoft.com/office/drawing/2014/main" id="{C802E7C9-A995-4E2C-9293-CEE94F0FB314}"/>
                </a:ext>
              </a:extLst>
            </p:cNvPr>
            <p:cNvPicPr>
              <a:picLocks noChangeAspect="1"/>
            </p:cNvPicPr>
            <p:nvPr/>
          </p:nvPicPr>
          <p:blipFill>
            <a:blip r:embed="rId4"/>
            <a:stretch>
              <a:fillRect/>
            </a:stretch>
          </p:blipFill>
          <p:spPr>
            <a:xfrm>
              <a:off x="3492446" y="4341160"/>
              <a:ext cx="3337415" cy="1876369"/>
            </a:xfrm>
            <a:prstGeom prst="rect">
              <a:avLst/>
            </a:prstGeom>
          </p:spPr>
        </p:pic>
      </p:grpSp>
      <p:sp>
        <p:nvSpPr>
          <p:cNvPr id="36" name="Textfeld 4">
            <a:extLst>
              <a:ext uri="{FF2B5EF4-FFF2-40B4-BE49-F238E27FC236}">
                <a16:creationId xmlns:a16="http://schemas.microsoft.com/office/drawing/2014/main" id="{12034065-3A89-48E6-AAE7-2FB628B20E70}"/>
              </a:ext>
            </a:extLst>
          </p:cNvPr>
          <p:cNvSpPr txBox="1"/>
          <p:nvPr/>
        </p:nvSpPr>
        <p:spPr>
          <a:xfrm>
            <a:off x="1066699" y="1728377"/>
            <a:ext cx="1505540" cy="461665"/>
          </a:xfrm>
          <a:prstGeom prst="rect">
            <a:avLst/>
          </a:prstGeom>
          <a:noFill/>
        </p:spPr>
        <p:txBody>
          <a:bodyPr wrap="none" rtlCol="0">
            <a:spAutoFit/>
          </a:bodyPr>
          <a:lstStyle/>
          <a:p>
            <a:r>
              <a:rPr lang="de-CH" sz="2400" dirty="0">
                <a:solidFill>
                  <a:srgbClr val="2F5597"/>
                </a:solidFill>
                <a:latin typeface="Helvetica Neue" panose="02000503000000020004"/>
              </a:rPr>
              <a:t>Modelling</a:t>
            </a:r>
          </a:p>
        </p:txBody>
      </p:sp>
      <p:pic>
        <p:nvPicPr>
          <p:cNvPr id="37" name="Grafik 36" descr="Ein Bild, das dunkel enthält.&#10;&#10;Automatisch generierte Beschreibung">
            <a:extLst>
              <a:ext uri="{FF2B5EF4-FFF2-40B4-BE49-F238E27FC236}">
                <a16:creationId xmlns:a16="http://schemas.microsoft.com/office/drawing/2014/main" id="{439B471F-4D66-4250-8446-A87F2F7B6171}"/>
              </a:ext>
            </a:extLst>
          </p:cNvPr>
          <p:cNvPicPr>
            <a:picLocks noChangeAspect="1"/>
          </p:cNvPicPr>
          <p:nvPr/>
        </p:nvPicPr>
        <p:blipFill rotWithShape="1">
          <a:blip r:embed="rId5">
            <a:extLst>
              <a:ext uri="{28A0092B-C50C-407E-A947-70E740481C1C}">
                <a14:useLocalDpi xmlns:a14="http://schemas.microsoft.com/office/drawing/2010/main" val="0"/>
              </a:ext>
            </a:extLst>
          </a:blip>
          <a:srcRect l="32404" t="12815" r="33131"/>
          <a:stretch/>
        </p:blipFill>
        <p:spPr>
          <a:xfrm>
            <a:off x="8966185" y="878827"/>
            <a:ext cx="3545777" cy="5979173"/>
          </a:xfrm>
          <a:prstGeom prst="rect">
            <a:avLst/>
          </a:prstGeom>
        </p:spPr>
      </p:pic>
    </p:spTree>
    <p:extLst>
      <p:ext uri="{BB962C8B-B14F-4D97-AF65-F5344CB8AC3E}">
        <p14:creationId xmlns:p14="http://schemas.microsoft.com/office/powerpoint/2010/main" val="8037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28/06/2021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9</a:t>
            </a:fld>
            <a:endParaRPr lang="de-CH"/>
          </a:p>
        </p:txBody>
      </p:sp>
      <p:sp>
        <p:nvSpPr>
          <p:cNvPr id="30" name="CasellaDiTesto 14">
            <a:extLst>
              <a:ext uri="{FF2B5EF4-FFF2-40B4-BE49-F238E27FC236}">
                <a16:creationId xmlns:a16="http://schemas.microsoft.com/office/drawing/2014/main" id="{545C737D-1672-4E05-8E7B-7AFDE5A799CC}"/>
              </a:ext>
            </a:extLst>
          </p:cNvPr>
          <p:cNvSpPr txBox="1"/>
          <p:nvPr/>
        </p:nvSpPr>
        <p:spPr>
          <a:xfrm>
            <a:off x="2047115" y="1949283"/>
            <a:ext cx="8167438" cy="4524315"/>
          </a:xfrm>
          <a:prstGeom prst="rect">
            <a:avLst/>
          </a:prstGeom>
          <a:noFill/>
        </p:spPr>
        <p:txBody>
          <a:bodyPr wrap="square" numCol="2" rtlCol="0">
            <a:spAutoFit/>
          </a:bodyPr>
          <a:lstStyle/>
          <a:p>
            <a:r>
              <a:rPr lang="en-AU" b="1" dirty="0">
                <a:latin typeface="Helvetica Neue Light" panose="02000403000000020004"/>
              </a:rPr>
              <a:t>Location prediction</a:t>
            </a:r>
          </a:p>
          <a:p>
            <a:pPr marL="285750" indent="-285750">
              <a:buFont typeface="Arial" panose="020B0604020202020204" pitchFamily="34" charset="0"/>
              <a:buChar char="•"/>
            </a:pPr>
            <a:r>
              <a:rPr lang="en-AU" dirty="0">
                <a:latin typeface="Helvetica Neue Light" panose="02000403000000020004"/>
              </a:rPr>
              <a:t>All 7 algorithms tested</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Binary approach</a:t>
            </a:r>
          </a:p>
          <a:p>
            <a:pPr marL="742950" lvl="1" indent="-285750">
              <a:buFont typeface="Arial" panose="020B0604020202020204" pitchFamily="34" charset="0"/>
              <a:buChar char="•"/>
            </a:pPr>
            <a:r>
              <a:rPr lang="en-AU" dirty="0">
                <a:latin typeface="Helvetica Neue Light" panose="02000403000000020004"/>
              </a:rPr>
              <a:t>Anterior &amp; Posterior</a:t>
            </a:r>
          </a:p>
          <a:p>
            <a:pPr marL="285750" indent="-285750">
              <a:buFont typeface="Arial" panose="020B0604020202020204" pitchFamily="34" charset="0"/>
              <a:buChar char="•"/>
            </a:pPr>
            <a:r>
              <a:rPr lang="en-AU" dirty="0">
                <a:latin typeface="Helvetica Neue Light" panose="02000403000000020004"/>
              </a:rPr>
              <a:t>Macro-F1 0.49 </a:t>
            </a:r>
            <a:br>
              <a:rPr lang="en-AU" dirty="0">
                <a:latin typeface="Helvetica Neue Light" panose="02000403000000020004"/>
              </a:rPr>
            </a:br>
            <a:r>
              <a:rPr lang="en-AU" dirty="0">
                <a:latin typeface="Helvetica Neue Light" panose="02000403000000020004"/>
              </a:rPr>
              <a:t>expected 0.5</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Multiclass approach</a:t>
            </a:r>
          </a:p>
          <a:p>
            <a:pPr marL="742950" lvl="1" indent="-285750">
              <a:buFont typeface="Arial" panose="020B0604020202020204" pitchFamily="34" charset="0"/>
              <a:buChar char="•"/>
            </a:pPr>
            <a:r>
              <a:rPr lang="en-AU" dirty="0">
                <a:latin typeface="Helvetica Neue Light" panose="02000403000000020004"/>
              </a:rPr>
              <a:t>Four classes</a:t>
            </a:r>
          </a:p>
          <a:p>
            <a:pPr marL="285750" indent="-285750">
              <a:buFont typeface="Arial" panose="020B0604020202020204" pitchFamily="34" charset="0"/>
              <a:buChar char="•"/>
            </a:pPr>
            <a:r>
              <a:rPr lang="en-AU" dirty="0">
                <a:latin typeface="Helvetica Neue Light" panose="02000403000000020004"/>
              </a:rPr>
              <a:t>Macro-F1 0.24 </a:t>
            </a:r>
            <a:br>
              <a:rPr lang="en-AU" dirty="0">
                <a:latin typeface="Helvetica Neue Light" panose="02000403000000020004"/>
              </a:rPr>
            </a:br>
            <a:r>
              <a:rPr lang="en-AU" dirty="0">
                <a:latin typeface="Helvetica Neue Light" panose="02000403000000020004"/>
              </a:rPr>
              <a:t>expected 0.25</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One vs. All approach</a:t>
            </a:r>
          </a:p>
          <a:p>
            <a:pPr marL="285750" indent="-285750">
              <a:buFont typeface="Arial" panose="020B0604020202020204" pitchFamily="34" charset="0"/>
              <a:buChar char="•"/>
            </a:pPr>
            <a:r>
              <a:rPr lang="en-AU" dirty="0">
                <a:latin typeface="Helvetica Neue Light" panose="02000403000000020004"/>
              </a:rPr>
              <a:t>Extract feature importance</a:t>
            </a:r>
          </a:p>
          <a:p>
            <a:pPr marL="285750" indent="-285750">
              <a:buFont typeface="Arial" panose="020B0604020202020204" pitchFamily="34" charset="0"/>
              <a:buChar char="•"/>
            </a:pPr>
            <a:r>
              <a:rPr lang="en-AU" dirty="0">
                <a:latin typeface="Helvetica Neue Light" panose="02000403000000020004"/>
              </a:rPr>
              <a:t>XGBoost</a:t>
            </a:r>
          </a:p>
          <a:p>
            <a:r>
              <a:rPr lang="en-AU" b="1" dirty="0">
                <a:latin typeface="Helvetica Neue Light" panose="02000403000000020004"/>
              </a:rPr>
              <a:t>Category prediction</a:t>
            </a: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Decision Tree</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Macro-F1 0.24</a:t>
            </a:r>
            <a:br>
              <a:rPr lang="en-AU" dirty="0">
                <a:latin typeface="Helvetica Neue Light" panose="02000403000000020004"/>
              </a:rPr>
            </a:br>
            <a:r>
              <a:rPr lang="en-AU" dirty="0">
                <a:latin typeface="Helvetica Neue Light" panose="02000403000000020004"/>
              </a:rPr>
              <a:t>expected 0.25</a:t>
            </a:r>
          </a:p>
          <a:p>
            <a:pPr marL="285750" indent="-285750">
              <a:buFont typeface="Arial" panose="020B0604020202020204" pitchFamily="34" charset="0"/>
              <a:buChar char="•"/>
            </a:pPr>
            <a:endParaRPr lang="en-AU" dirty="0">
              <a:latin typeface="Helvetica Neue Light" panose="02000403000000020004"/>
            </a:endParaRPr>
          </a:p>
          <a:p>
            <a:r>
              <a:rPr lang="en-AU" b="1" dirty="0">
                <a:latin typeface="Helvetica Neue Light" panose="02000403000000020004"/>
              </a:rPr>
              <a:t>Specific Diagnosis</a:t>
            </a:r>
          </a:p>
          <a:p>
            <a:pPr marL="285750" indent="-285750">
              <a:buFont typeface="Arial" panose="020B0604020202020204" pitchFamily="34" charset="0"/>
              <a:buChar char="•"/>
            </a:pPr>
            <a:r>
              <a:rPr lang="en-AU" dirty="0">
                <a:latin typeface="Helvetica Neue Light" panose="02000403000000020004"/>
              </a:rPr>
              <a:t>All 7 algorithms tested</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Idiopathic undersampling</a:t>
            </a:r>
          </a:p>
          <a:p>
            <a:pPr marL="285750" indent="-285750">
              <a:buFont typeface="Arial" panose="020B0604020202020204" pitchFamily="34" charset="0"/>
              <a:buChar char="•"/>
            </a:pPr>
            <a:r>
              <a:rPr lang="en-AU" dirty="0">
                <a:latin typeface="Helvetica Neue Light" panose="02000403000000020004"/>
              </a:rPr>
              <a:t>And other steps</a:t>
            </a:r>
          </a:p>
          <a:p>
            <a:pPr marL="285750" indent="-285750">
              <a:buFont typeface="Arial" panose="020B0604020202020204" pitchFamily="34" charset="0"/>
              <a:buChar char="•"/>
            </a:pPr>
            <a:r>
              <a:rPr lang="en-AU" dirty="0">
                <a:latin typeface="Helvetica Neue Light" panose="02000403000000020004"/>
              </a:rPr>
              <a:t>27 to 12 classes</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Macro-F1 0.07</a:t>
            </a:r>
            <a:br>
              <a:rPr lang="en-AU" dirty="0">
                <a:latin typeface="Helvetica Neue Light" panose="02000403000000020004"/>
              </a:rPr>
            </a:br>
            <a:r>
              <a:rPr lang="en-AU" dirty="0">
                <a:latin typeface="Helvetica Neue Light" panose="02000403000000020004"/>
              </a:rPr>
              <a:t>0.083 expected</a:t>
            </a:r>
          </a:p>
          <a:p>
            <a:pPr marL="285750" indent="-285750">
              <a:buFont typeface="Arial" panose="020B0604020202020204" pitchFamily="34" charset="0"/>
              <a:buChar char="•"/>
            </a:pPr>
            <a:endParaRPr lang="en-AU" dirty="0">
              <a:latin typeface="Helvetica Neue Light" panose="02000403000000020004"/>
            </a:endParaRPr>
          </a:p>
        </p:txBody>
      </p:sp>
      <p:sp>
        <p:nvSpPr>
          <p:cNvPr id="32" name="Textfeld 4">
            <a:extLst>
              <a:ext uri="{FF2B5EF4-FFF2-40B4-BE49-F238E27FC236}">
                <a16:creationId xmlns:a16="http://schemas.microsoft.com/office/drawing/2014/main" id="{E8C8CD31-5A89-4089-B4B9-E21388BA284A}"/>
              </a:ext>
            </a:extLst>
          </p:cNvPr>
          <p:cNvSpPr txBox="1"/>
          <p:nvPr/>
        </p:nvSpPr>
        <p:spPr>
          <a:xfrm>
            <a:off x="1806592" y="1484571"/>
            <a:ext cx="1505540" cy="461665"/>
          </a:xfrm>
          <a:prstGeom prst="rect">
            <a:avLst/>
          </a:prstGeom>
          <a:noFill/>
        </p:spPr>
        <p:txBody>
          <a:bodyPr wrap="none" rtlCol="0">
            <a:spAutoFit/>
          </a:bodyPr>
          <a:lstStyle/>
          <a:p>
            <a:r>
              <a:rPr lang="de-CH" sz="2400" dirty="0">
                <a:solidFill>
                  <a:srgbClr val="2F5597"/>
                </a:solidFill>
                <a:latin typeface="Helvetica Neue" panose="02000503000000020004"/>
              </a:rPr>
              <a:t>Modelling</a:t>
            </a:r>
          </a:p>
        </p:txBody>
      </p:sp>
    </p:spTree>
    <p:extLst>
      <p:ext uri="{BB962C8B-B14F-4D97-AF65-F5344CB8AC3E}">
        <p14:creationId xmlns:p14="http://schemas.microsoft.com/office/powerpoint/2010/main" val="168724045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2220</Words>
  <Application>Microsoft Office PowerPoint</Application>
  <PresentationFormat>Breitbild</PresentationFormat>
  <Paragraphs>521</Paragraphs>
  <Slides>13</Slides>
  <Notes>13</Notes>
  <HiddenSlides>0</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13</vt:i4>
      </vt:variant>
    </vt:vector>
  </HeadingPairs>
  <TitlesOfParts>
    <vt:vector size="27" baseType="lpstr">
      <vt:lpstr>Arial</vt:lpstr>
      <vt:lpstr>Calibri</vt:lpstr>
      <vt:lpstr>Calibri Light</vt:lpstr>
      <vt:lpstr>Helvetica Neue</vt:lpstr>
      <vt:lpstr>Helvetica Neue Light</vt:lpstr>
      <vt:lpstr>Roboto Medium</vt:lpstr>
      <vt:lpstr>Roboto Thin</vt:lpstr>
      <vt:lpstr>Segoe UI</vt:lpstr>
      <vt:lpstr>Segoe UI Light</vt:lpstr>
      <vt:lpstr>Segoe UI Semibold</vt:lpstr>
      <vt:lpstr>Segoe UI Semilight</vt:lpstr>
      <vt:lpstr>Times New Roman</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Studer Roman</dc:creator>
  <cp:lastModifiedBy>Studer Roman 1 (s)</cp:lastModifiedBy>
  <cp:revision>171</cp:revision>
  <cp:lastPrinted>2018-05-17T12:22:42Z</cp:lastPrinted>
  <dcterms:created xsi:type="dcterms:W3CDTF">2018-01-08T12:28:40Z</dcterms:created>
  <dcterms:modified xsi:type="dcterms:W3CDTF">2021-06-28T11:29:39Z</dcterms:modified>
</cp:coreProperties>
</file>